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5"/>
  </p:notesMasterIdLst>
  <p:sldIdLst>
    <p:sldId id="322" r:id="rId2"/>
    <p:sldId id="260" r:id="rId3"/>
    <p:sldId id="361" r:id="rId4"/>
    <p:sldId id="334" r:id="rId5"/>
    <p:sldId id="335" r:id="rId6"/>
    <p:sldId id="336" r:id="rId7"/>
    <p:sldId id="337" r:id="rId8"/>
    <p:sldId id="338" r:id="rId9"/>
    <p:sldId id="339" r:id="rId10"/>
    <p:sldId id="340" r:id="rId11"/>
    <p:sldId id="341" r:id="rId12"/>
    <p:sldId id="382" r:id="rId13"/>
    <p:sldId id="342" r:id="rId14"/>
    <p:sldId id="343" r:id="rId15"/>
    <p:sldId id="344" r:id="rId16"/>
    <p:sldId id="345" r:id="rId17"/>
    <p:sldId id="346" r:id="rId18"/>
    <p:sldId id="347" r:id="rId19"/>
    <p:sldId id="400" r:id="rId20"/>
    <p:sldId id="348" r:id="rId21"/>
    <p:sldId id="349" r:id="rId22"/>
    <p:sldId id="389" r:id="rId23"/>
    <p:sldId id="390" r:id="rId24"/>
    <p:sldId id="391" r:id="rId25"/>
    <p:sldId id="350" r:id="rId26"/>
    <p:sldId id="351" r:id="rId27"/>
    <p:sldId id="385" r:id="rId28"/>
    <p:sldId id="386" r:id="rId29"/>
    <p:sldId id="387" r:id="rId30"/>
    <p:sldId id="352" r:id="rId31"/>
    <p:sldId id="354" r:id="rId32"/>
    <p:sldId id="355" r:id="rId33"/>
    <p:sldId id="396" r:id="rId34"/>
    <p:sldId id="397" r:id="rId35"/>
    <p:sldId id="398" r:id="rId36"/>
    <p:sldId id="388" r:id="rId37"/>
    <p:sldId id="399" r:id="rId38"/>
    <p:sldId id="392" r:id="rId39"/>
    <p:sldId id="356" r:id="rId40"/>
    <p:sldId id="357" r:id="rId41"/>
    <p:sldId id="358" r:id="rId42"/>
    <p:sldId id="359" r:id="rId43"/>
    <p:sldId id="279" r:id="rId44"/>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D939B9-C3FC-473D-ACF9-DD90A77D9155}" v="9" dt="2025-07-08T14:54:57.933"/>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85" d="100"/>
          <a:sy n="85" d="100"/>
        </p:scale>
        <p:origin x="88" y="10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addSld delSld modSld">
      <pc:chgData name="Cooling, Chris" userId="6dcf99c9-2ba5-410a-8445-0893a3d1421f" providerId="ADAL" clId="{DBD939B9-C3FC-473D-ACF9-DD90A77D9155}" dt="2025-07-08T14:54:57.932" v="10"/>
      <pc:docMkLst>
        <pc:docMk/>
      </pc:docMkLst>
      <pc:sldChg chg="del">
        <pc:chgData name="Cooling, Chris" userId="6dcf99c9-2ba5-410a-8445-0893a3d1421f" providerId="ADAL" clId="{DBD939B9-C3FC-473D-ACF9-DD90A77D9155}" dt="2025-07-08T14:38:44.855" v="0" actId="47"/>
        <pc:sldMkLst>
          <pc:docMk/>
          <pc:sldMk cId="3543295302" sldId="362"/>
        </pc:sldMkLst>
      </pc:sldChg>
      <pc:sldChg chg="add">
        <pc:chgData name="Cooling, Chris" userId="6dcf99c9-2ba5-410a-8445-0893a3d1421f" providerId="ADAL" clId="{DBD939B9-C3FC-473D-ACF9-DD90A77D9155}" dt="2025-07-08T14:50:56.807" v="2"/>
        <pc:sldMkLst>
          <pc:docMk/>
          <pc:sldMk cId="1192537269" sldId="382"/>
        </pc:sldMkLst>
      </pc:sldChg>
      <pc:sldChg chg="add">
        <pc:chgData name="Cooling, Chris" userId="6dcf99c9-2ba5-410a-8445-0893a3d1421f" providerId="ADAL" clId="{DBD939B9-C3FC-473D-ACF9-DD90A77D9155}" dt="2025-07-08T14:50:15.422" v="1"/>
        <pc:sldMkLst>
          <pc:docMk/>
          <pc:sldMk cId="3765435039" sldId="385"/>
        </pc:sldMkLst>
      </pc:sldChg>
      <pc:sldChg chg="add">
        <pc:chgData name="Cooling, Chris" userId="6dcf99c9-2ba5-410a-8445-0893a3d1421f" providerId="ADAL" clId="{DBD939B9-C3FC-473D-ACF9-DD90A77D9155}" dt="2025-07-08T14:50:15.422" v="1"/>
        <pc:sldMkLst>
          <pc:docMk/>
          <pc:sldMk cId="1571122249" sldId="386"/>
        </pc:sldMkLst>
      </pc:sldChg>
      <pc:sldChg chg="add">
        <pc:chgData name="Cooling, Chris" userId="6dcf99c9-2ba5-410a-8445-0893a3d1421f" providerId="ADAL" clId="{DBD939B9-C3FC-473D-ACF9-DD90A77D9155}" dt="2025-07-08T14:50:15.422" v="1"/>
        <pc:sldMkLst>
          <pc:docMk/>
          <pc:sldMk cId="2027825944" sldId="387"/>
        </pc:sldMkLst>
      </pc:sldChg>
      <pc:sldChg chg="add">
        <pc:chgData name="Cooling, Chris" userId="6dcf99c9-2ba5-410a-8445-0893a3d1421f" providerId="ADAL" clId="{DBD939B9-C3FC-473D-ACF9-DD90A77D9155}" dt="2025-07-08T14:53:01.469" v="6"/>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
        <pc:chgData name="Cooling, Chris" userId="6dcf99c9-2ba5-410a-8445-0893a3d1421f" providerId="ADAL" clId="{DBD939B9-C3FC-473D-ACF9-DD90A77D9155}" dt="2025-07-08T14:52:05.591" v="3"/>
        <pc:sldMkLst>
          <pc:docMk/>
          <pc:sldMk cId="199812805" sldId="389"/>
        </pc:sldMkLst>
      </pc:sldChg>
      <pc:sldChg chg="add">
        <pc:chgData name="Cooling, Chris" userId="6dcf99c9-2ba5-410a-8445-0893a3d1421f" providerId="ADAL" clId="{DBD939B9-C3FC-473D-ACF9-DD90A77D9155}" dt="2025-07-08T14:52:05.591" v="3"/>
        <pc:sldMkLst>
          <pc:docMk/>
          <pc:sldMk cId="663906521" sldId="390"/>
        </pc:sldMkLst>
      </pc:sldChg>
      <pc:sldChg chg="add">
        <pc:chgData name="Cooling, Chris" userId="6dcf99c9-2ba5-410a-8445-0893a3d1421f" providerId="ADAL" clId="{DBD939B9-C3FC-473D-ACF9-DD90A77D9155}" dt="2025-07-08T14:52:05.591" v="3"/>
        <pc:sldMkLst>
          <pc:docMk/>
          <pc:sldMk cId="2466665054" sldId="391"/>
        </pc:sldMkLst>
      </pc:sldChg>
      <pc:sldChg chg="add">
        <pc:chgData name="Cooling, Chris" userId="6dcf99c9-2ba5-410a-8445-0893a3d1421f" providerId="ADAL" clId="{DBD939B9-C3FC-473D-ACF9-DD90A77D9155}" dt="2025-07-08T14:54:57.932" v="10"/>
        <pc:sldMkLst>
          <pc:docMk/>
          <pc:sldMk cId="4160087984" sldId="392"/>
        </pc:sldMkLst>
      </pc:sldChg>
      <pc:sldChg chg="add">
        <pc:chgData name="Cooling, Chris" userId="6dcf99c9-2ba5-410a-8445-0893a3d1421f" providerId="ADAL" clId="{DBD939B9-C3FC-473D-ACF9-DD90A77D9155}" dt="2025-07-08T14:53:47.741" v="7"/>
        <pc:sldMkLst>
          <pc:docMk/>
          <pc:sldMk cId="4254960119" sldId="396"/>
        </pc:sldMkLst>
      </pc:sldChg>
      <pc:sldChg chg="add">
        <pc:chgData name="Cooling, Chris" userId="6dcf99c9-2ba5-410a-8445-0893a3d1421f" providerId="ADAL" clId="{DBD939B9-C3FC-473D-ACF9-DD90A77D9155}" dt="2025-07-08T14:53:47.741" v="7"/>
        <pc:sldMkLst>
          <pc:docMk/>
          <pc:sldMk cId="1662447807" sldId="397"/>
        </pc:sldMkLst>
      </pc:sldChg>
      <pc:sldChg chg="add">
        <pc:chgData name="Cooling, Chris" userId="6dcf99c9-2ba5-410a-8445-0893a3d1421f" providerId="ADAL" clId="{DBD939B9-C3FC-473D-ACF9-DD90A77D9155}" dt="2025-07-08T14:53:47.741" v="7"/>
        <pc:sldMkLst>
          <pc:docMk/>
          <pc:sldMk cId="634848556" sldId="398"/>
        </pc:sldMkLst>
      </pc:sldChg>
      <pc:sldChg chg="add">
        <pc:chgData name="Cooling, Chris" userId="6dcf99c9-2ba5-410a-8445-0893a3d1421f" providerId="ADAL" clId="{DBD939B9-C3FC-473D-ACF9-DD90A77D9155}" dt="2025-07-08T14:54:03.072" v="8"/>
        <pc:sldMkLst>
          <pc:docMk/>
          <pc:sldMk cId="3667219139" sldId="399"/>
        </pc:sldMkLst>
      </pc:sldChg>
      <pc:sldChg chg="add">
        <pc:chgData name="Cooling, Chris" userId="6dcf99c9-2ba5-410a-8445-0893a3d1421f" providerId="ADAL" clId="{DBD939B9-C3FC-473D-ACF9-DD90A77D9155}" dt="2025-07-08T14:54:35.621" v="9"/>
        <pc:sldMkLst>
          <pc:docMk/>
          <pc:sldMk cId="510822919" sldId="400"/>
        </pc:sldMkLst>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7/8/2025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LaTeX will only number sections 3 levels deep (e.g. chapter, section, subsection in the report </a:t>
            </a:r>
            <a:r>
              <a:rPr lang="en-GB" dirty="0" err="1"/>
              <a:t>documentclass</a:t>
            </a:r>
            <a:r>
              <a:rPr lang="en-GB" dirty="0"/>
              <a:t>). So, using the subsubsection command will result in an unnumbered division of the document.</a:t>
            </a:r>
          </a:p>
          <a:p>
            <a:endParaRPr lang="en-GB" dirty="0"/>
          </a:p>
          <a:p>
            <a:r>
              <a:rPr lang="en-GB" dirty="0"/>
              <a:t>Tables of contents will also omit sections more than 3 levels deep by default. This mean subsubsections also won’t appear in the Table of Contents by default.</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390116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modify the dept that LaTeX will number sections to by modifying a value called “</a:t>
            </a:r>
            <a:r>
              <a:rPr lang="en-GB" dirty="0" err="1"/>
              <a:t>secnumdepth</a:t>
            </a:r>
            <a:r>
              <a:rPr lang="en-GB" dirty="0"/>
              <a:t>”. We ca do this by using the /</a:t>
            </a:r>
            <a:r>
              <a:rPr lang="en-GB" dirty="0" err="1"/>
              <a:t>setcounter</a:t>
            </a:r>
            <a:r>
              <a:rPr lang="en-GB" dirty="0"/>
              <a:t> command in the preamble. The default value for </a:t>
            </a:r>
            <a:r>
              <a:rPr lang="en-GB" dirty="0" err="1"/>
              <a:t>secnumdepth</a:t>
            </a:r>
            <a:r>
              <a:rPr lang="en-GB" dirty="0"/>
              <a:t> is 2 and determines the depth of the lowest-level division which will be numbered. The highest level subdivision of the document is level 0 so, by default, the highest three levels are numbered. Setting this value to 3 means the highest 4 levels are numbered. For our report class, this means subsubsections will now also be numbered.</a:t>
            </a:r>
          </a:p>
          <a:p>
            <a:endParaRPr lang="en-GB" dirty="0"/>
          </a:p>
          <a:p>
            <a:r>
              <a:rPr lang="en-GB" dirty="0"/>
              <a:t>We can also modify the “</a:t>
            </a:r>
            <a:r>
              <a:rPr lang="en-GB" dirty="0" err="1"/>
              <a:t>tocdepth</a:t>
            </a:r>
            <a:r>
              <a:rPr lang="en-GB" dirty="0"/>
              <a:t>” value which controls the maximum depth of the contents.</a:t>
            </a:r>
          </a:p>
          <a:p>
            <a:endParaRPr lang="en-GB" dirty="0"/>
          </a:p>
          <a:p>
            <a:r>
              <a:rPr lang="en-GB" dirty="0"/>
              <a:t>Overleaf example: https://www.overleaf.com/read/zbyhyfrjpmzx</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13320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r>
              <a:rPr lang="en-GB" dirty="0"/>
              <a:t>The “huge” command makes text very large</a:t>
            </a:r>
          </a:p>
          <a:p>
            <a:r>
              <a:rPr lang="en-GB" dirty="0"/>
              <a:t>The “large” command makes text large</a:t>
            </a:r>
          </a:p>
          <a:p>
            <a:r>
              <a:rPr lang="en-GB" dirty="0"/>
              <a:t>The “small” command makes text smaller</a:t>
            </a:r>
          </a:p>
          <a:p>
            <a:endParaRPr lang="en-GB" dirty="0"/>
          </a:p>
          <a:p>
            <a:r>
              <a:rPr lang="en-GB" dirty="0"/>
              <a:t>Overleaf example: https://www.overleaf.com/read/bmvnftnttnzk</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Overleaf example: https://www.overleaf.com/read/rvrgkkhvzpwn</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italicising it, and allowing the use of mathematical symbols such as the “alpha” symbol we have included with the “alpha” command. Note that LaTeX automatically numbers equations.</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Break for section 5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the “</a:t>
            </a:r>
            <a:r>
              <a:rPr lang="en-GB" dirty="0" err="1"/>
              <a:t>alignat</a:t>
            </a:r>
            <a:r>
              <a:rPr lang="en-GB" dirty="0"/>
              <a:t>” environment. This environment allows </a:t>
            </a:r>
            <a:r>
              <a:rPr lang="en-GB" dirty="0" err="1"/>
              <a:t>mulriple</a:t>
            </a:r>
            <a:r>
              <a:rPr lang="en-GB" dirty="0"/>
              <a:t> equations to be specified in the same construct. Its contents are processed in “</a:t>
            </a:r>
            <a:r>
              <a:rPr lang="en-GB" dirty="0" err="1"/>
              <a:t>mathmode</a:t>
            </a:r>
            <a:r>
              <a:rPr lang="en-GB" dirty="0"/>
              <a:t>” and individual lines in it are treated as different equations for numbering purposes.</a:t>
            </a:r>
            <a:br>
              <a:rPr lang="en-GB" dirty="0"/>
            </a:br>
            <a:br>
              <a:rPr lang="en-GB" dirty="0"/>
            </a:br>
            <a:r>
              <a:rPr lang="en-GB" dirty="0"/>
              <a:t>What it also allows you to do is to align your equations. The number in curly brackets following the “\begin{</a:t>
            </a:r>
            <a:r>
              <a:rPr lang="en-GB" dirty="0" err="1"/>
              <a:t>alignat</a:t>
            </a:r>
            <a:r>
              <a:rPr lang="en-GB" dirty="0"/>
              <a:t>}” command defines how many alignment points may be used for each equation. Equations are separated with a double backslash and the alignment points are specified using the ampersand character “&amp;”. For each equation you may use up to the maximum number of alignment points specified (here, it is 2). LaTeX will then ensure the first alignment point in each equation is vertically aligned. This can be very useful for ensuring even large blocks of equations are easy to read.</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they’re too uncommon to appear on a keyboard, they’re an accented letter or they’re a weird and wonderful mathematical construct that encompasses multiple characters. Again, the list here is completely non-exhaustive and almost anything you can think of is possible. If you don’t know how to achieve a character you can normally find it using Google pretty quickly.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a:p>
            <a:br>
              <a:rPr lang="en-GB" dirty="0"/>
            </a:br>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number of ways of including subfigures in your thesis.</a:t>
            </a:r>
          </a:p>
          <a:p>
            <a:endParaRPr lang="en-GB" dirty="0"/>
          </a:p>
          <a:p>
            <a:r>
              <a:rPr lang="en-GB" dirty="0"/>
              <a:t>The example I am showing you today uses the “</a:t>
            </a:r>
            <a:r>
              <a:rPr lang="en-GB" dirty="0" err="1"/>
              <a:t>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actually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a large number of optional extensions exist to provide specialist functionality. And if something suiting you doesn’t exist, you can create it yourself.</a:t>
            </a:r>
            <a:br>
              <a:rPr lang="en-GB" dirty="0"/>
            </a:br>
            <a:br>
              <a:rPr lang="en-GB" dirty="0"/>
            </a:br>
            <a:r>
              <a:rPr lang="en-GB" dirty="0"/>
              <a:t>To use LaTeX, you create a </a:t>
            </a:r>
            <a:r>
              <a:rPr lang="en-GB" dirty="0" err="1"/>
              <a:t>tex</a:t>
            </a:r>
            <a:r>
              <a:rPr lang="en-GB" dirty="0"/>
              <a:t> file and then compile it into a pdf. This may be done by invoking terminal commands or through the use of a LaTeX editor, such as </a:t>
            </a:r>
            <a:r>
              <a:rPr lang="en-GB" dirty="0" err="1"/>
              <a:t>MikTex</a:t>
            </a:r>
            <a:r>
              <a:rPr lang="en-GB" dirty="0"/>
              <a:t> which can be installed locally on your machine or through an online editor such as Overleaf. You may then edit the </a:t>
            </a:r>
            <a:r>
              <a:rPr lang="en-GB" dirty="0" err="1"/>
              <a:t>tex</a:t>
            </a:r>
            <a:r>
              <a:rPr lang="en-GB" dirty="0"/>
              <a:t> file and recompile the pdf and repeat until you’re happy with your final document. Most of this introduction to LaTeX will focus on what may be written into your .</a:t>
            </a:r>
            <a:r>
              <a:rPr lang="en-GB" dirty="0" err="1"/>
              <a:t>tex</a:t>
            </a:r>
            <a:r>
              <a:rPr lang="en-GB" dirty="0"/>
              <a:t> file to create different effects in the final pdf.</a:t>
            </a:r>
          </a:p>
          <a:p>
            <a:r>
              <a:rPr lang="en-GB" dirty="0"/>
              <a: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Overleaf Example: https://www.overleaf.com/read/nwtfndvmfnpf</a:t>
            </a:r>
          </a:p>
          <a:p>
            <a:endParaRPr lang="en-GB" dirty="0"/>
          </a:p>
          <a:p>
            <a:r>
              <a:rPr lang="en-GB" dirty="0"/>
              <a:t>Break for sections 8 and 9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314310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 thesis is going to be a very large document indeed. If it is all in a single .</a:t>
            </a:r>
            <a:r>
              <a:rPr lang="en-GB" dirty="0" err="1"/>
              <a:t>tex</a:t>
            </a:r>
            <a:r>
              <a:rPr lang="en-GB" dirty="0"/>
              <a:t> document it will be difficult for you to navigate. Finding chapter 2 will take time, and you’ll have better things to spend it on.</a:t>
            </a:r>
          </a:p>
          <a:p>
            <a:endParaRPr lang="en-GB" dirty="0"/>
          </a:p>
          <a:p>
            <a:r>
              <a:rPr lang="en-GB" dirty="0"/>
              <a:t>In addition, when you’re typesetting, you’ll often want to recompile your pdf multiple times to test  formatting. If you have to recompile you’re entire document every time, it will be a slow process.</a:t>
            </a:r>
          </a:p>
          <a:p>
            <a:endParaRPr lang="en-GB" dirty="0"/>
          </a:p>
          <a:p>
            <a:r>
              <a:rPr lang="en-GB" dirty="0"/>
              <a:t>One strategy which solves both of these issues is to split your thesis into several .</a:t>
            </a:r>
            <a:r>
              <a:rPr lang="en-GB" dirty="0" err="1"/>
              <a:t>tex</a:t>
            </a:r>
            <a:r>
              <a:rPr lang="en-GB" dirty="0"/>
              <a:t> files. This has the side benefit that you can re-use some of these files in other documents. For example, you could use the same file containing your preamble in several LaTeX documents.</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This isn’t so much of an issue for modern computers, but you might still find it useful if you have a large and complex 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your thesis is likely to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author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the packages you might need are already installed. It’s easy to use, including auto-complete and a visual indication of where errors have occurred in compilation. It has the ability for collaborative working and allows synchronisation with Dropbox and </a:t>
            </a:r>
            <a:r>
              <a:rPr lang="en-GB" dirty="0" err="1"/>
              <a:t>github</a:t>
            </a:r>
            <a:r>
              <a:rPr lang="en-GB" dirty="0"/>
              <a:t>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ways you can personalise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similar to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“gotchas” regarding references and bibliographies. These are things that you might expect to work one way, but they actually work a different way.</a:t>
            </a:r>
          </a:p>
          <a:p>
            <a:endParaRPr lang="en-GB" dirty="0"/>
          </a:p>
          <a:p>
            <a:r>
              <a:rPr lang="en-GB" dirty="0"/>
              <a:t>The first is capitalisation. In titles and names, LaTeX will use it’s own rules for capitalisation. In titles, the default is to make everything lower-case. This can provide a big problem, particularly for acronyms. However, you can force LaTeX to preserve your original capitalisation by placing the phrase in curly brackets.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There a couple of ways of entering multiple author names. You might think that separating author names by commas will work, but this will not produce the desired effect. This is partially because commas are often used between a surname and first names in author specifications. Instead, you can separate names with “and” or with semi-colons.</a:t>
            </a:r>
          </a:p>
          <a:p>
            <a:endParaRPr lang="en-GB" dirty="0"/>
          </a:p>
          <a:p>
            <a:r>
              <a:rPr lang="en-GB" dirty="0"/>
              <a:t>Break for section 11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normal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a number of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Putting hyperlinks into your thesis is a very good idea as it helps navigation of what is a very large document.</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Inside the “acronym” environment, you can use the “\acro” command to define an acronym. This command is followed by two sets of curly brackets. The first contains the abbreviated version of the acronym. The second contains the expanded version of the acronym. Defining acronyms in this way creates a list of acronyms at the location of the “acronym” environment in your pdf. It’s also possible to define acronyms using the “\</a:t>
            </a:r>
            <a:r>
              <a:rPr lang="en-GB" dirty="0" err="1"/>
              <a:t>acrodef</a:t>
            </a:r>
            <a:r>
              <a:rPr lang="en-GB" dirty="0"/>
              <a:t>” command in the preamble to avoid a list of acronyms if desired.</a:t>
            </a:r>
            <a:br>
              <a:rPr lang="en-GB" dirty="0"/>
            </a:br>
            <a:br>
              <a:rPr lang="en-GB" dirty="0"/>
            </a:br>
            <a:r>
              <a:rPr lang="en-GB" dirty="0"/>
              <a:t>In the main text you may use the commands “\ac” and “\</a:t>
            </a:r>
            <a:r>
              <a:rPr lang="en-GB" dirty="0" err="1"/>
              <a:t>acp</a:t>
            </a:r>
            <a:r>
              <a:rPr lang="en-GB" dirty="0"/>
              <a:t>” to insert the acronym or the plural of the acronym respectively. The first time an acronym is used this way both the expanded and contracted version of the acronym will be inserted. In subsequent cases only the contracted version is used.</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number of useful messages and then stop progressing further.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a:t>
            </a:r>
            <a:br>
              <a:rPr lang="en-GB" dirty="0"/>
            </a:br>
            <a:endParaRPr lang="en-GB" dirty="0"/>
          </a:p>
          <a:p>
            <a:r>
              <a:rPr lang="en-GB" dirty="0"/>
              <a:t>Latex example: https://www.overleaf.com/read/gnzphcnqgfvf</a:t>
            </a:r>
          </a:p>
          <a:p>
            <a:br>
              <a:rPr lang="en-GB" dirty="0"/>
            </a:br>
            <a:r>
              <a:rPr lang="en-GB" dirty="0"/>
              <a:t>Break for section 10 of Task Sheet. </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working on a document to submit to a journal, there are a number of things to bear in mind. Many journals have custom </a:t>
            </a:r>
            <a:r>
              <a:rPr lang="en-GB" dirty="0" err="1"/>
              <a:t>documentclasses</a:t>
            </a:r>
            <a:r>
              <a:rPr lang="en-GB" dirty="0"/>
              <a:t> which they make available and you can chose to use when submitting. Some journals might require you to use their </a:t>
            </a:r>
            <a:r>
              <a:rPr lang="en-GB" dirty="0" err="1"/>
              <a:t>documentclass</a:t>
            </a:r>
            <a:r>
              <a:rPr lang="en-GB" dirty="0"/>
              <a:t> when submitting.</a:t>
            </a:r>
            <a:br>
              <a:rPr lang="en-GB" dirty="0"/>
            </a:br>
            <a:br>
              <a:rPr lang="en-GB" dirty="0"/>
            </a:br>
            <a:r>
              <a:rPr lang="en-GB" dirty="0"/>
              <a:t>In many cases you can submit your LaTeX source files to the journal as well. This aids the typesetters at the journal in working on your document. For many journals, </a:t>
            </a:r>
            <a:r>
              <a:rPr lang="en-GB" dirty="0" err="1"/>
              <a:t>typsetters</a:t>
            </a:r>
            <a:r>
              <a:rPr lang="en-GB" dirty="0"/>
              <a:t> will alter your script substantially to make sure it fits the standards and style of the journal. This means that you don’t need to make your document look perfect when you submit it. You need it to be easily legible for the reviewers and editors to read, but spending days tweaking fine details might not be a good use of your time. Check the process and requirements of the journal you’re submitting to so you fulfil all their requirements but don’t put in effort that will ultimately be wasted.</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1961724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Within the preamble, you will normally specify a number of “\</a:t>
            </a:r>
            <a:r>
              <a:rPr lang="en-GB" dirty="0" err="1"/>
              <a:t>usepackage</a:t>
            </a:r>
            <a:r>
              <a:rPr lang="en-GB" dirty="0"/>
              <a:t>” commands which specify which optional LaTeX features you want use. It’s relatively common to have a few dozen packages used in a complex document, but you don’t need to use many (or, indeed, any). Within the preamble both the “</a:t>
            </a:r>
            <a:r>
              <a:rPr lang="en-GB" dirty="0" err="1"/>
              <a:t>documentclass</a:t>
            </a:r>
            <a:r>
              <a:rPr lang="en-GB" dirty="0"/>
              <a:t>” and “</a:t>
            </a:r>
            <a:r>
              <a:rPr lang="en-GB" dirty="0" err="1"/>
              <a:t>usepackage</a:t>
            </a:r>
            <a:r>
              <a:rPr lang="en-GB" dirty="0"/>
              <a:t>” commands may contain options within square brackets which allow other details to be set by the user. You can quickly change how your document looks by changing the content of your pre-amble.</a:t>
            </a:r>
          </a:p>
          <a:p>
            <a:endParaRPr lang="en-GB" dirty="0"/>
          </a:p>
          <a:p>
            <a:r>
              <a:rPr lang="en-GB" dirty="0"/>
              <a:t>In the example above, we set the default font-size of the document to be 12pt and choose to use A4 paper (this is the default, so we could have omitted this option). Different </a:t>
            </a:r>
            <a:r>
              <a:rPr lang="en-GB" dirty="0" err="1"/>
              <a:t>documentclasses</a:t>
            </a:r>
            <a:r>
              <a:rPr lang="en-GB" dirty="0"/>
              <a:t> support different default font-sizes. For an article, the sizes 10pt, 11pt, and 12pt are supported.</a:t>
            </a:r>
            <a:br>
              <a:rPr lang="en-GB" dirty="0"/>
            </a:br>
            <a:br>
              <a:rPr lang="en-GB" dirty="0"/>
            </a:br>
            <a:r>
              <a:rPr lang="en-GB" dirty="0"/>
              <a:t>The description of the text that actually appears in your document falls between the “begin document” and “end document” statements. 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and so on allows you to specify the name of a section and then specify the content to be contained within the (sub)section.</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64259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further use chapters to break up your document into larger sections. The chapter command is an example of a command which is not available in every type of </a:t>
            </a:r>
            <a:r>
              <a:rPr lang="en-GB" dirty="0" err="1"/>
              <a:t>documentclass</a:t>
            </a:r>
            <a:r>
              <a:rPr lang="en-GB" dirty="0"/>
              <a:t> – it is available in the “report” and “book” </a:t>
            </a:r>
            <a:r>
              <a:rPr lang="en-GB" dirty="0" err="1"/>
              <a:t>documentclasses</a:t>
            </a:r>
            <a:r>
              <a:rPr lang="en-GB" dirty="0"/>
              <a:t> but not in the “article” or “slides” document class. </a:t>
            </a:r>
          </a:p>
          <a:p>
            <a:endParaRPr lang="en-GB" dirty="0"/>
          </a:p>
          <a:p>
            <a:r>
              <a:rPr lang="en-GB" dirty="0"/>
              <a:t>Different document classes may also handle chapters, sections and paragraphs differently by default, such as which (if any) begins a new page. For example, the book document class will put a chapter on the first page of a new double-page spread, which can mean a blank page is left before the start of a new chapter.</a:t>
            </a:r>
          </a:p>
          <a:p>
            <a:endParaRPr lang="en-GB" dirty="0"/>
          </a:p>
          <a:p>
            <a:r>
              <a:rPr lang="en-GB" dirty="0"/>
              <a:t>Overleaf example: https://www.overleaf.com/read/cpkybhpfdgsb</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483128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08/07/2025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08/07/2025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08/07/2025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08/07/2025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08/07/2025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08/07/2025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08/07/2025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08/07/2025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08/07/2025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08/07/2025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08/07/2025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08/07/2025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08/07/2025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08/07/2025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08/07/2025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08/07/2025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08/07/2025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08/07/2025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08/07/2025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08/07/2025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08/07/2025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480896"/>
            <a:ext cx="4885581" cy="2062103"/>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A Poem</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 On</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p:txBody>
      </p:sp>
      <p:graphicFrame>
        <p:nvGraphicFramePr>
          <p:cNvPr id="4" name="Object 3">
            <a:extLst>
              <a:ext uri="{FF2B5EF4-FFF2-40B4-BE49-F238E27FC236}">
                <a16:creationId xmlns:a16="http://schemas.microsoft.com/office/drawing/2014/main" id="{4843AEF3-8664-977B-4C92-71B5D4AE43DE}"/>
              </a:ext>
            </a:extLst>
          </p:cNvPr>
          <p:cNvGraphicFramePr>
            <a:graphicFrameLocks noChangeAspect="1"/>
          </p:cNvGraphicFramePr>
          <p:nvPr>
            <p:extLst>
              <p:ext uri="{D42A27DB-BD31-4B8C-83A1-F6EECF244321}">
                <p14:modId xmlns:p14="http://schemas.microsoft.com/office/powerpoint/2010/main" val="1275291614"/>
              </p:ext>
            </p:extLst>
          </p:nvPr>
        </p:nvGraphicFramePr>
        <p:xfrm>
          <a:off x="7181026" y="889853"/>
          <a:ext cx="3600512" cy="5078294"/>
        </p:xfrm>
        <a:graphic>
          <a:graphicData uri="http://schemas.openxmlformats.org/presentationml/2006/ole">
            <mc:AlternateContent xmlns:mc="http://schemas.openxmlformats.org/markup-compatibility/2006">
              <mc:Choice xmlns:v="urn:schemas-microsoft-com:vml" Requires="v">
                <p:oleObj name="Bitmap Image" r:id="rId3" imgW="4290120" imgH="6050160" progId="PBrush">
                  <p:embed/>
                </p:oleObj>
              </mc:Choice>
              <mc:Fallback>
                <p:oleObj name="Bitmap Image" r:id="rId3" imgW="4290120" imgH="6050160" progId="PBrush">
                  <p:embed/>
                  <p:pic>
                    <p:nvPicPr>
                      <p:cNvPr id="4" name="Object 3">
                        <a:extLst>
                          <a:ext uri="{FF2B5EF4-FFF2-40B4-BE49-F238E27FC236}">
                            <a16:creationId xmlns:a16="http://schemas.microsoft.com/office/drawing/2014/main" id="{4843AEF3-8664-977B-4C92-71B5D4AE43DE}"/>
                          </a:ext>
                        </a:extLst>
                      </p:cNvPr>
                      <p:cNvPicPr/>
                      <p:nvPr/>
                    </p:nvPicPr>
                    <p:blipFill>
                      <a:blip r:embed="rId4"/>
                      <a:stretch>
                        <a:fillRect/>
                      </a:stretch>
                    </p:blipFill>
                    <p:spPr>
                      <a:xfrm>
                        <a:off x="7181026" y="889853"/>
                        <a:ext cx="3600512" cy="507829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the “book” or </a:t>
            </a:r>
            <a:r>
              <a:rPr lang="en-GB" sz="1600">
                <a:solidFill>
                  <a:srgbClr val="FF0000"/>
                </a:solidFill>
              </a:rPr>
              <a:t>“report” </a:t>
            </a:r>
            <a:r>
              <a:rPr lang="en-GB" sz="1600" dirty="0" err="1">
                <a:solidFill>
                  <a:srgbClr val="FF0000"/>
                </a:solidFill>
              </a:rPr>
              <a:t>documentclass</a:t>
            </a:r>
            <a:endParaRPr lang="en-GB" sz="1600" dirty="0">
              <a:solidFill>
                <a:srgbClr val="FF0000"/>
              </a:solidFill>
            </a:endParaRP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t>\</a:t>
            </a:r>
            <a:r>
              <a:rPr lang="en-GB" sz="2400" dirty="0" err="1"/>
              <a:t>listoffigures</a:t>
            </a:r>
            <a:endParaRPr lang="en-GB" sz="2400" dirty="0"/>
          </a:p>
          <a:p>
            <a:pPr marL="0" indent="0">
              <a:buNone/>
            </a:pPr>
            <a:r>
              <a:rPr lang="en-GB" sz="2400" dirty="0"/>
              <a:t>\</a:t>
            </a:r>
            <a:r>
              <a:rPr lang="en-GB" sz="2400" dirty="0" err="1"/>
              <a:t>listoftables</a:t>
            </a:r>
            <a:endParaRPr lang="en-GB" sz="2400" dirty="0">
              <a:solidFill>
                <a:schemeClr val="tx2">
                  <a:lumMod val="50000"/>
                  <a:lumOff val="50000"/>
                </a:schemeClr>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951D626-EA87-A16C-4A76-28FD83E0FE16}"/>
              </a:ext>
            </a:extLst>
          </p:cNvPr>
          <p:cNvSpPr txBox="1"/>
          <p:nvPr/>
        </p:nvSpPr>
        <p:spPr>
          <a:xfrm>
            <a:off x="1247478" y="899954"/>
            <a:ext cx="4141291" cy="5170646"/>
          </a:xfrm>
          <a:prstGeom prst="rect">
            <a:avLst/>
          </a:prstGeom>
          <a:noFill/>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tableofcontents</a:t>
            </a:r>
            <a:endParaRPr lang="en-GB" sz="3000" dirty="0">
              <a:solidFill>
                <a:schemeClr val="tx2">
                  <a:lumMod val="50000"/>
                  <a:lumOff val="50000"/>
                </a:schemeClr>
              </a:solidFill>
              <a:latin typeface="+mj-lt"/>
              <a:cs typeface="Courier New" panose="02070309020205020404" pitchFamily="49" charset="0"/>
            </a:endParaRP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\chapter</a:t>
            </a:r>
            <a:r>
              <a:rPr lang="en-GB" sz="3000" dirty="0">
                <a:latin typeface="+mj-lt"/>
                <a:cs typeface="Courier New" panose="02070309020205020404" pitchFamily="49" charset="0"/>
              </a:rPr>
              <a:t>{A Chapter}</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\section</a:t>
            </a:r>
            <a:r>
              <a:rPr lang="en-GB" sz="3000" dirty="0">
                <a:latin typeface="+mj-lt"/>
                <a:cs typeface="Courier New" panose="02070309020205020404" pitchFamily="49" charset="0"/>
              </a:rPr>
              <a:t>{A 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\subsection</a:t>
            </a:r>
            <a:r>
              <a:rPr lang="en-GB" sz="3000" dirty="0">
                <a:latin typeface="+mj-lt"/>
                <a:cs typeface="Courier New" panose="02070309020205020404" pitchFamily="49" charset="0"/>
              </a:rPr>
              <a:t>{A Subsection}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\subsubsection</a:t>
            </a:r>
            <a:r>
              <a:rPr lang="en-GB" sz="3000" dirty="0">
                <a:latin typeface="+mj-lt"/>
                <a:cs typeface="Courier New" panose="02070309020205020404" pitchFamily="49" charset="0"/>
              </a:rPr>
              <a:t>{A Subsubsection}</a:t>
            </a:r>
          </a:p>
        </p:txBody>
      </p:sp>
      <p:pic>
        <p:nvPicPr>
          <p:cNvPr id="10" name="Picture 9">
            <a:extLst>
              <a:ext uri="{FF2B5EF4-FFF2-40B4-BE49-F238E27FC236}">
                <a16:creationId xmlns:a16="http://schemas.microsoft.com/office/drawing/2014/main" id="{DD6B97DB-69A1-D915-016F-402C412D7C62}"/>
              </a:ext>
            </a:extLst>
          </p:cNvPr>
          <p:cNvPicPr>
            <a:picLocks noChangeAspect="1"/>
          </p:cNvPicPr>
          <p:nvPr/>
        </p:nvPicPr>
        <p:blipFill>
          <a:blip r:embed="rId3"/>
          <a:stretch>
            <a:fillRect/>
          </a:stretch>
        </p:blipFill>
        <p:spPr>
          <a:xfrm>
            <a:off x="6803233" y="1594874"/>
            <a:ext cx="4583468" cy="1882580"/>
          </a:xfrm>
          <a:prstGeom prst="rect">
            <a:avLst/>
          </a:prstGeom>
        </p:spPr>
      </p:pic>
      <p:pic>
        <p:nvPicPr>
          <p:cNvPr id="12" name="Picture 11">
            <a:extLst>
              <a:ext uri="{FF2B5EF4-FFF2-40B4-BE49-F238E27FC236}">
                <a16:creationId xmlns:a16="http://schemas.microsoft.com/office/drawing/2014/main" id="{E118B650-9DC6-793B-4EEC-4BC7461F966D}"/>
              </a:ext>
            </a:extLst>
          </p:cNvPr>
          <p:cNvPicPr>
            <a:picLocks noChangeAspect="1"/>
          </p:cNvPicPr>
          <p:nvPr/>
        </p:nvPicPr>
        <p:blipFill>
          <a:blip r:embed="rId4"/>
          <a:stretch>
            <a:fillRect/>
          </a:stretch>
        </p:blipFill>
        <p:spPr>
          <a:xfrm>
            <a:off x="6803232" y="3485214"/>
            <a:ext cx="2165680" cy="2585386"/>
          </a:xfrm>
          <a:prstGeom prst="rect">
            <a:avLst/>
          </a:prstGeom>
        </p:spPr>
      </p:pic>
    </p:spTree>
    <p:extLst>
      <p:ext uri="{BB962C8B-B14F-4D97-AF65-F5344CB8AC3E}">
        <p14:creationId xmlns:p14="http://schemas.microsoft.com/office/powerpoint/2010/main" val="33564484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E088675-5CC8-E3FC-AE90-C36DAB9F3E4E}"/>
              </a:ext>
            </a:extLst>
          </p:cNvPr>
          <p:cNvSpPr txBox="1"/>
          <p:nvPr/>
        </p:nvSpPr>
        <p:spPr>
          <a:xfrm>
            <a:off x="1017539" y="2496285"/>
            <a:ext cx="4230920" cy="2400657"/>
          </a:xfrm>
          <a:prstGeom prst="rect">
            <a:avLst/>
          </a:prstGeom>
          <a:noFill/>
          <a:ln>
            <a:solidFill>
              <a:srgbClr val="FF0000"/>
            </a:solidFill>
          </a:ln>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solidFill>
                  <a:schemeClr val="tx2">
                    <a:lumMod val="50000"/>
                    <a:lumOff val="50000"/>
                  </a:schemeClr>
                </a:solidFill>
                <a:latin typeface="+mj-lt"/>
                <a:cs typeface="Courier New" panose="02070309020205020404" pitchFamily="49" charset="0"/>
              </a:rPr>
              <a:t> </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secnumdepth</a:t>
            </a:r>
            <a:r>
              <a:rPr lang="en-GB" sz="3000" dirty="0">
                <a:latin typeface="+mj-lt"/>
                <a:cs typeface="Courier New" panose="02070309020205020404" pitchFamily="49" charset="0"/>
              </a:rPr>
              <a:t>}{3} </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tocdepth</a:t>
            </a:r>
            <a:r>
              <a:rPr lang="en-GB" sz="3000" dirty="0">
                <a:latin typeface="+mj-lt"/>
                <a:cs typeface="Courier New" panose="02070309020205020404" pitchFamily="49" charset="0"/>
              </a:rPr>
              <a:t>} {3}</a:t>
            </a:r>
          </a:p>
        </p:txBody>
      </p:sp>
      <p:sp>
        <p:nvSpPr>
          <p:cNvPr id="8" name="TextBox 7">
            <a:extLst>
              <a:ext uri="{FF2B5EF4-FFF2-40B4-BE49-F238E27FC236}">
                <a16:creationId xmlns:a16="http://schemas.microsoft.com/office/drawing/2014/main" id="{0F6EB5E4-88DF-E9CC-B7DA-F3D2834B0B72}"/>
              </a:ext>
            </a:extLst>
          </p:cNvPr>
          <p:cNvSpPr txBox="1"/>
          <p:nvPr/>
        </p:nvSpPr>
        <p:spPr>
          <a:xfrm>
            <a:off x="1017539" y="2126953"/>
            <a:ext cx="227235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pic>
        <p:nvPicPr>
          <p:cNvPr id="9" name="Picture 8">
            <a:extLst>
              <a:ext uri="{FF2B5EF4-FFF2-40B4-BE49-F238E27FC236}">
                <a16:creationId xmlns:a16="http://schemas.microsoft.com/office/drawing/2014/main" id="{903E4A58-BE1B-7D5A-991E-EB92EBE8F343}"/>
              </a:ext>
            </a:extLst>
          </p:cNvPr>
          <p:cNvPicPr>
            <a:picLocks noChangeAspect="1"/>
          </p:cNvPicPr>
          <p:nvPr/>
        </p:nvPicPr>
        <p:blipFill>
          <a:blip r:embed="rId3"/>
          <a:stretch>
            <a:fillRect/>
          </a:stretch>
        </p:blipFill>
        <p:spPr>
          <a:xfrm>
            <a:off x="6852440" y="917791"/>
            <a:ext cx="4761544" cy="2215475"/>
          </a:xfrm>
          <a:prstGeom prst="rect">
            <a:avLst/>
          </a:prstGeom>
        </p:spPr>
      </p:pic>
      <p:pic>
        <p:nvPicPr>
          <p:cNvPr id="13" name="Picture 12">
            <a:extLst>
              <a:ext uri="{FF2B5EF4-FFF2-40B4-BE49-F238E27FC236}">
                <a16:creationId xmlns:a16="http://schemas.microsoft.com/office/drawing/2014/main" id="{292E6AD5-FD13-CBA6-9371-49A2287C6281}"/>
              </a:ext>
            </a:extLst>
          </p:cNvPr>
          <p:cNvPicPr>
            <a:picLocks noChangeAspect="1"/>
          </p:cNvPicPr>
          <p:nvPr/>
        </p:nvPicPr>
        <p:blipFill>
          <a:blip r:embed="rId4"/>
          <a:stretch>
            <a:fillRect/>
          </a:stretch>
        </p:blipFill>
        <p:spPr>
          <a:xfrm>
            <a:off x="6852440" y="3225316"/>
            <a:ext cx="2339762" cy="2675292"/>
          </a:xfrm>
          <a:prstGeom prst="rect">
            <a:avLst/>
          </a:prstGeom>
        </p:spPr>
      </p:pic>
      <p:sp>
        <p:nvSpPr>
          <p:cNvPr id="14" name="TextBox 13">
            <a:extLst>
              <a:ext uri="{FF2B5EF4-FFF2-40B4-BE49-F238E27FC236}">
                <a16:creationId xmlns:a16="http://schemas.microsoft.com/office/drawing/2014/main" id="{8D9AAE41-BE95-1DD7-29E1-D1722D39A0C7}"/>
              </a:ext>
            </a:extLst>
          </p:cNvPr>
          <p:cNvSpPr txBox="1"/>
          <p:nvPr/>
        </p:nvSpPr>
        <p:spPr>
          <a:xfrm>
            <a:off x="9513698" y="3065318"/>
            <a:ext cx="926953" cy="338554"/>
          </a:xfrm>
          <a:prstGeom prst="rect">
            <a:avLst/>
          </a:prstGeom>
          <a:noFill/>
        </p:spPr>
        <p:txBody>
          <a:bodyPr wrap="square" rtlCol="0">
            <a:spAutoFit/>
          </a:bodyPr>
          <a:lstStyle/>
          <a:p>
            <a:r>
              <a:rPr lang="en-GB" sz="1600" dirty="0">
                <a:solidFill>
                  <a:srgbClr val="FF0000"/>
                </a:solidFill>
              </a:rPr>
              <a:t>Depth 0</a:t>
            </a:r>
          </a:p>
        </p:txBody>
      </p:sp>
      <p:sp>
        <p:nvSpPr>
          <p:cNvPr id="15" name="TextBox 14">
            <a:extLst>
              <a:ext uri="{FF2B5EF4-FFF2-40B4-BE49-F238E27FC236}">
                <a16:creationId xmlns:a16="http://schemas.microsoft.com/office/drawing/2014/main" id="{9CC20B31-351D-4506-5694-6BF9CBD2C0FE}"/>
              </a:ext>
            </a:extLst>
          </p:cNvPr>
          <p:cNvSpPr txBox="1"/>
          <p:nvPr/>
        </p:nvSpPr>
        <p:spPr>
          <a:xfrm>
            <a:off x="9714060" y="4458131"/>
            <a:ext cx="926953" cy="338554"/>
          </a:xfrm>
          <a:prstGeom prst="rect">
            <a:avLst/>
          </a:prstGeom>
          <a:noFill/>
        </p:spPr>
        <p:txBody>
          <a:bodyPr wrap="square" rtlCol="0">
            <a:spAutoFit/>
          </a:bodyPr>
          <a:lstStyle/>
          <a:p>
            <a:r>
              <a:rPr lang="en-GB" sz="1600" dirty="0">
                <a:solidFill>
                  <a:srgbClr val="FF0000"/>
                </a:solidFill>
              </a:rPr>
              <a:t>Depth 1</a:t>
            </a:r>
          </a:p>
        </p:txBody>
      </p:sp>
      <p:sp>
        <p:nvSpPr>
          <p:cNvPr id="16" name="TextBox 15">
            <a:extLst>
              <a:ext uri="{FF2B5EF4-FFF2-40B4-BE49-F238E27FC236}">
                <a16:creationId xmlns:a16="http://schemas.microsoft.com/office/drawing/2014/main" id="{1628C468-4C54-9323-6A8D-2AB430F34B3C}"/>
              </a:ext>
            </a:extLst>
          </p:cNvPr>
          <p:cNvSpPr txBox="1"/>
          <p:nvPr/>
        </p:nvSpPr>
        <p:spPr>
          <a:xfrm>
            <a:off x="9714060" y="4874406"/>
            <a:ext cx="926953" cy="338554"/>
          </a:xfrm>
          <a:prstGeom prst="rect">
            <a:avLst/>
          </a:prstGeom>
          <a:noFill/>
        </p:spPr>
        <p:txBody>
          <a:bodyPr wrap="square" rtlCol="0">
            <a:spAutoFit/>
          </a:bodyPr>
          <a:lstStyle/>
          <a:p>
            <a:r>
              <a:rPr lang="en-GB" sz="1600" dirty="0">
                <a:solidFill>
                  <a:srgbClr val="FF0000"/>
                </a:solidFill>
              </a:rPr>
              <a:t>Depth 2</a:t>
            </a:r>
          </a:p>
        </p:txBody>
      </p:sp>
      <p:sp>
        <p:nvSpPr>
          <p:cNvPr id="17" name="TextBox 16">
            <a:extLst>
              <a:ext uri="{FF2B5EF4-FFF2-40B4-BE49-F238E27FC236}">
                <a16:creationId xmlns:a16="http://schemas.microsoft.com/office/drawing/2014/main" id="{936C7E8D-42EC-C631-611E-D1C3A6616764}"/>
              </a:ext>
            </a:extLst>
          </p:cNvPr>
          <p:cNvSpPr txBox="1"/>
          <p:nvPr/>
        </p:nvSpPr>
        <p:spPr>
          <a:xfrm>
            <a:off x="9603637" y="5341970"/>
            <a:ext cx="926953" cy="338554"/>
          </a:xfrm>
          <a:prstGeom prst="rect">
            <a:avLst/>
          </a:prstGeom>
          <a:noFill/>
        </p:spPr>
        <p:txBody>
          <a:bodyPr wrap="square" rtlCol="0">
            <a:spAutoFit/>
          </a:bodyPr>
          <a:lstStyle/>
          <a:p>
            <a:r>
              <a:rPr lang="en-GB" sz="1600" dirty="0">
                <a:solidFill>
                  <a:srgbClr val="FF0000"/>
                </a:solidFill>
              </a:rPr>
              <a:t>Depth 3</a:t>
            </a:r>
          </a:p>
        </p:txBody>
      </p:sp>
      <p:cxnSp>
        <p:nvCxnSpPr>
          <p:cNvPr id="18" name="Straight Arrow Connector 17">
            <a:extLst>
              <a:ext uri="{FF2B5EF4-FFF2-40B4-BE49-F238E27FC236}">
                <a16:creationId xmlns:a16="http://schemas.microsoft.com/office/drawing/2014/main" id="{BE053C50-26BC-3647-E80E-6F08B50327AA}"/>
              </a:ext>
            </a:extLst>
          </p:cNvPr>
          <p:cNvCxnSpPr>
            <a:cxnSpLocks/>
            <a:stCxn id="14" idx="1"/>
          </p:cNvCxnSpPr>
          <p:nvPr/>
        </p:nvCxnSpPr>
        <p:spPr>
          <a:xfrm flipH="1">
            <a:off x="8581869" y="3234595"/>
            <a:ext cx="931829" cy="2282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5B97F42-4FED-F43E-EDB9-066A70DFF2A7}"/>
              </a:ext>
            </a:extLst>
          </p:cNvPr>
          <p:cNvCxnSpPr>
            <a:cxnSpLocks/>
            <a:stCxn id="15" idx="1"/>
          </p:cNvCxnSpPr>
          <p:nvPr/>
        </p:nvCxnSpPr>
        <p:spPr>
          <a:xfrm flipH="1">
            <a:off x="8671810" y="4627408"/>
            <a:ext cx="1042250" cy="467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E196ADA-7F88-F052-5729-4A904D3B5C8F}"/>
              </a:ext>
            </a:extLst>
          </p:cNvPr>
          <p:cNvCxnSpPr>
            <a:cxnSpLocks/>
            <a:stCxn id="16" idx="1"/>
          </p:cNvCxnSpPr>
          <p:nvPr/>
        </p:nvCxnSpPr>
        <p:spPr>
          <a:xfrm flipH="1">
            <a:off x="8836702" y="5043683"/>
            <a:ext cx="877358" cy="38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CE819DF-0CB4-EE05-E956-3961F2FDDEED}"/>
              </a:ext>
            </a:extLst>
          </p:cNvPr>
          <p:cNvCxnSpPr>
            <a:cxnSpLocks/>
            <a:stCxn id="17" idx="1"/>
          </p:cNvCxnSpPr>
          <p:nvPr/>
        </p:nvCxnSpPr>
        <p:spPr>
          <a:xfrm flipH="1">
            <a:off x="8979108" y="5511247"/>
            <a:ext cx="624529" cy="241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25126"/>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603696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52903" y="1351508"/>
            <a:ext cx="4206706" cy="4154984"/>
          </a:xfrm>
          <a:prstGeom prst="rect">
            <a:avLst/>
          </a:prstGeom>
          <a:noFill/>
        </p:spPr>
        <p:txBody>
          <a:bodyPr wrap="square" rtlCol="0">
            <a:spAutoFit/>
          </a:bodyPr>
          <a:lstStyle/>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emph</a:t>
            </a:r>
            <a:r>
              <a:rPr lang="en-GB" sz="2400" dirty="0">
                <a:latin typeface="+mj-lt"/>
                <a:cs typeface="Courier New" panose="02070309020205020404" pitchFamily="49" charset="0"/>
              </a:rPr>
              <a:t>{</a:t>
            </a:r>
            <a:r>
              <a:rPr lang="en-GB" sz="2400" dirty="0" err="1">
                <a:latin typeface="+mj-lt"/>
                <a:cs typeface="Courier New" panose="02070309020205020404" pitchFamily="49" charset="0"/>
              </a:rPr>
              <a:t>slanty</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textbf</a:t>
            </a:r>
            <a:r>
              <a:rPr lang="en-GB" sz="2400" dirty="0">
                <a:latin typeface="+mj-lt"/>
                <a:cs typeface="Courier New" panose="02070309020205020404" pitchFamily="49" charset="0"/>
              </a:rPr>
              <a:t>{fat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\underline</a:t>
            </a:r>
            <a:r>
              <a:rPr lang="en-GB" sz="2400" dirty="0">
                <a:latin typeface="+mj-lt"/>
                <a:cs typeface="Courier New" panose="02070309020205020404" pitchFamily="49" charset="0"/>
              </a:rPr>
              <a:t>{important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\huge </a:t>
            </a:r>
            <a:r>
              <a:rPr lang="en-GB" sz="2400" dirty="0" err="1">
                <a:latin typeface="+mj-lt"/>
                <a:cs typeface="Courier New" panose="02070309020205020404" pitchFamily="49" charset="0"/>
              </a:rPr>
              <a:t>huge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\large </a:t>
            </a:r>
            <a:r>
              <a:rPr lang="en-GB" sz="2400" dirty="0" err="1">
                <a:latin typeface="+mj-lt"/>
                <a:cs typeface="Courier New" panose="02070309020205020404" pitchFamily="49" charset="0"/>
              </a:rPr>
              <a:t>large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\small </a:t>
            </a:r>
            <a:r>
              <a:rPr lang="en-GB" sz="2400" dirty="0" err="1">
                <a:latin typeface="+mj-lt"/>
                <a:cs typeface="Courier New" panose="02070309020205020404" pitchFamily="49" charset="0"/>
              </a:rPr>
              <a:t>small</a:t>
            </a:r>
            <a:r>
              <a:rPr lang="en-GB" sz="2400" dirty="0">
                <a:latin typeface="+mj-lt"/>
                <a:cs typeface="Courier New" panose="02070309020205020404" pitchFamily="49" charset="0"/>
              </a:rPr>
              <a:t> cat}</a:t>
            </a:r>
          </a:p>
        </p:txBody>
      </p:sp>
      <p:pic>
        <p:nvPicPr>
          <p:cNvPr id="10" name="Picture 9">
            <a:extLst>
              <a:ext uri="{FF2B5EF4-FFF2-40B4-BE49-F238E27FC236}">
                <a16:creationId xmlns:a16="http://schemas.microsoft.com/office/drawing/2014/main" id="{F905B3D5-72F4-D2E1-300F-85327AB36E56}"/>
              </a:ext>
            </a:extLst>
          </p:cNvPr>
          <p:cNvPicPr>
            <a:picLocks noChangeAspect="1"/>
          </p:cNvPicPr>
          <p:nvPr/>
        </p:nvPicPr>
        <p:blipFill>
          <a:blip r:embed="rId3"/>
          <a:stretch>
            <a:fillRect/>
          </a:stretch>
        </p:blipFill>
        <p:spPr>
          <a:xfrm>
            <a:off x="6774440" y="1435372"/>
            <a:ext cx="4857924" cy="4071120"/>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1373293" y="1249790"/>
            <a:ext cx="3674852" cy="4524315"/>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9" name="Picture 8">
            <a:extLst>
              <a:ext uri="{FF2B5EF4-FFF2-40B4-BE49-F238E27FC236}">
                <a16:creationId xmlns:a16="http://schemas.microsoft.com/office/drawing/2014/main" id="{293BBE18-D17E-CD11-DE92-883C050A7740}"/>
              </a:ext>
            </a:extLst>
          </p:cNvPr>
          <p:cNvPicPr>
            <a:picLocks noChangeAspect="1"/>
          </p:cNvPicPr>
          <p:nvPr/>
        </p:nvPicPr>
        <p:blipFill>
          <a:blip r:embed="rId3"/>
          <a:stretch>
            <a:fillRect/>
          </a:stretch>
        </p:blipFill>
        <p:spPr>
          <a:xfrm>
            <a:off x="6312319" y="2703964"/>
            <a:ext cx="5214088" cy="1450071"/>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solidFill>
                  <a:schemeClr val="accent3">
                    <a:lumMod val="60000"/>
                    <a:lumOff val="40000"/>
                  </a:schemeClr>
                </a:solidFill>
              </a:rPr>
              <a:t>$</a:t>
            </a:r>
            <a:r>
              <a:rPr lang="en-GB" sz="2900" dirty="0">
                <a:solidFill>
                  <a:schemeClr val="accent1">
                    <a:lumMod val="60000"/>
                    <a:lumOff val="40000"/>
                  </a:schemeClr>
                </a:solidFill>
              </a:rPr>
              <a:t>\frac</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solidFill>
                  <a:schemeClr val="accent3">
                    <a:lumMod val="60000"/>
                    <a:lumOff val="40000"/>
                  </a:schemeClr>
                </a:solidFill>
              </a:rPr>
              <a:t>{</a:t>
            </a:r>
            <a:r>
              <a:rPr lang="en-GB" sz="2900" dirty="0">
                <a:solidFill>
                  <a:schemeClr val="accent1">
                    <a:lumMod val="60000"/>
                    <a:lumOff val="40000"/>
                  </a:schemeClr>
                </a:solidFill>
              </a:rPr>
              <a:t>\gamma</a:t>
            </a:r>
            <a:r>
              <a:rPr lang="en-GB" sz="2900" dirty="0">
                <a:solidFill>
                  <a:schemeClr val="accent3">
                    <a:lumMod val="60000"/>
                    <a:lumOff val="40000"/>
                  </a:schemeClr>
                </a:solidFill>
              </a:rPr>
              <a:t>} }$</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\int</a:t>
            </a:r>
            <a:r>
              <a:rPr lang="en-GB" sz="2900" dirty="0">
                <a:solidFill>
                  <a:schemeClr val="accent3">
                    <a:lumMod val="60000"/>
                    <a:lumOff val="40000"/>
                  </a:schemeClr>
                </a:solidFill>
              </a:rPr>
              <a:t>_{0}^{</a:t>
            </a:r>
            <a:r>
              <a:rPr lang="en-GB" sz="2900" dirty="0">
                <a:solidFill>
                  <a:schemeClr val="accent1">
                    <a:lumMod val="60000"/>
                    <a:lumOff val="40000"/>
                  </a:schemeClr>
                </a:solidFill>
              </a:rPr>
              <a:t>\pi</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solidFill>
                  <a:schemeClr val="accent3">
                    <a:lumMod val="60000"/>
                    <a:lumOff val="40000"/>
                  </a:schemeClr>
                </a:solidFill>
              </a:rPr>
              <a:t>{d}x </a:t>
            </a:r>
            <a:r>
              <a:rPr lang="en-GB" sz="2900" dirty="0">
                <a:solidFill>
                  <a:schemeClr val="accent1">
                    <a:lumMod val="60000"/>
                    <a:lumOff val="40000"/>
                  </a:schemeClr>
                </a:solidFill>
              </a:rPr>
              <a:t>\sin </a:t>
            </a:r>
            <a:r>
              <a:rPr lang="en-GB" sz="2900" dirty="0">
                <a:solidFill>
                  <a:schemeClr val="accent3">
                    <a:lumMod val="60000"/>
                    <a:lumOff val="40000"/>
                  </a:schemeClr>
                </a:solidFill>
              </a:rPr>
              <a:t>x$</a:t>
            </a:r>
          </a:p>
          <a:p>
            <a:endParaRPr lang="en-GB" sz="2900" dirty="0"/>
          </a:p>
          <a:p>
            <a:endParaRPr lang="en-GB" sz="2900" dirty="0"/>
          </a:p>
          <a:p>
            <a:r>
              <a:rPr lang="en-GB" sz="2900" dirty="0">
                <a:solidFill>
                  <a:schemeClr val="accent3">
                    <a:lumMod val="60000"/>
                    <a:lumOff val="40000"/>
                  </a:schemeClr>
                </a:solidFill>
              </a:rPr>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solidFill>
                  <a:schemeClr val="accent3">
                    <a:lumMod val="60000"/>
                    <a:lumOff val="40000"/>
                  </a:schemeClr>
                </a:solidFill>
              </a:rPr>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solidFill>
                  <a:schemeClr val="accent3">
                    <a:lumMod val="60000"/>
                    <a:lumOff val="40000"/>
                  </a:schemeClr>
                </a:solidFill>
              </a:rPr>
              <a:t>x$</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\sum\limits</a:t>
            </a:r>
            <a:r>
              <a:rPr lang="en-GB" sz="2900" dirty="0">
                <a:solidFill>
                  <a:schemeClr val="accent3">
                    <a:lumMod val="60000"/>
                    <a:lumOff val="40000"/>
                  </a:schemeClr>
                </a:solidFill>
              </a:rPr>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Aligning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3030042"/>
            <a:ext cx="5197381" cy="2677656"/>
          </a:xfrm>
          <a:prstGeom prst="rect">
            <a:avLst/>
          </a:prstGeom>
          <a:ln w="28575">
            <a:noFill/>
          </a:ln>
        </p:spPr>
        <p:txBody>
          <a:bodyPr wrap="square">
            <a:spAutoFit/>
          </a:bodyPr>
          <a:lstStyle/>
          <a:p>
            <a:r>
              <a:rPr lang="en-GB" sz="2400" dirty="0">
                <a:solidFill>
                  <a:schemeClr val="tx2">
                    <a:lumMod val="50000"/>
                    <a:lumOff val="50000"/>
                  </a:schemeClr>
                </a:solidFill>
              </a:rPr>
              <a:t>\begin</a:t>
            </a:r>
            <a:r>
              <a:rPr lang="en-GB" sz="2400" dirty="0"/>
              <a:t>{</a:t>
            </a:r>
            <a:r>
              <a:rPr lang="en-GB" sz="2400" dirty="0" err="1">
                <a:solidFill>
                  <a:schemeClr val="accent4">
                    <a:lumMod val="75000"/>
                  </a:schemeClr>
                </a:solidFill>
              </a:rPr>
              <a:t>alignat</a:t>
            </a:r>
            <a:r>
              <a:rPr lang="en-GB" sz="2400" dirty="0"/>
              <a:t>}{2}</a:t>
            </a:r>
          </a:p>
          <a:p>
            <a:r>
              <a:rPr lang="en-GB" sz="2400" dirty="0"/>
              <a:t>y=&amp;4x </a:t>
            </a:r>
            <a:r>
              <a:rPr lang="en-GB" sz="2400" dirty="0">
                <a:solidFill>
                  <a:schemeClr val="tx2">
                    <a:lumMod val="50000"/>
                    <a:lumOff val="50000"/>
                  </a:schemeClr>
                </a:solidFill>
              </a:rPr>
              <a:t>\quad </a:t>
            </a:r>
            <a:r>
              <a:rPr lang="en-GB" sz="2400" dirty="0"/>
              <a:t>&amp;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{for } x &lt; 0</a:t>
            </a:r>
            <a:r>
              <a:rPr lang="en-GB" sz="2400" dirty="0">
                <a:solidFill>
                  <a:schemeClr val="accent1">
                    <a:lumMod val="60000"/>
                    <a:lumOff val="40000"/>
                  </a:schemeClr>
                </a:solidFill>
              </a:rPr>
              <a:t>\\</a:t>
            </a:r>
          </a:p>
          <a:p>
            <a:r>
              <a:rPr lang="en-GB" sz="2400" dirty="0"/>
              <a:t>y=&amp;4x+x^{2}-5x^{3} </a:t>
            </a:r>
            <a:r>
              <a:rPr lang="en-GB" sz="2400" dirty="0">
                <a:solidFill>
                  <a:schemeClr val="tx2">
                    <a:lumMod val="50000"/>
                    <a:lumOff val="50000"/>
                  </a:schemeClr>
                </a:solidFill>
              </a:rPr>
              <a:t>\quad </a:t>
            </a:r>
            <a:r>
              <a:rPr lang="en-GB" sz="2400" dirty="0"/>
              <a:t>&amp;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{otherwise}</a:t>
            </a:r>
            <a:r>
              <a:rPr lang="en-GB" sz="2400" dirty="0">
                <a:solidFill>
                  <a:schemeClr val="accent1">
                    <a:lumMod val="60000"/>
                    <a:lumOff val="40000"/>
                  </a:schemeClr>
                </a:solidFill>
              </a:rPr>
              <a:t>\\</a:t>
            </a:r>
          </a:p>
          <a:p>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{d}x}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 t}=&amp; 3y</a:t>
            </a:r>
            <a:r>
              <a:rPr lang="en-GB" sz="2400" dirty="0">
                <a:solidFill>
                  <a:schemeClr val="accent1">
                    <a:lumMod val="60000"/>
                    <a:lumOff val="40000"/>
                  </a:schemeClr>
                </a:solidFill>
              </a:rPr>
              <a:t>\\</a:t>
            </a:r>
          </a:p>
          <a:p>
            <a:r>
              <a:rPr lang="en-GB" sz="2400" dirty="0"/>
              <a:t>x(t=0)=&amp;-10</a:t>
            </a:r>
          </a:p>
          <a:p>
            <a:r>
              <a:rPr lang="en-GB" sz="2400" dirty="0">
                <a:solidFill>
                  <a:schemeClr val="tx2">
                    <a:lumMod val="50000"/>
                    <a:lumOff val="50000"/>
                  </a:schemeClr>
                </a:solidFill>
              </a:rPr>
              <a:t>\end</a:t>
            </a:r>
            <a:r>
              <a:rPr lang="en-GB" sz="2400" dirty="0"/>
              <a:t>{</a:t>
            </a:r>
            <a:r>
              <a:rPr lang="en-GB" sz="2400" dirty="0" err="1">
                <a:solidFill>
                  <a:schemeClr val="accent4">
                    <a:lumMod val="75000"/>
                  </a:schemeClr>
                </a:solidFill>
              </a:rPr>
              <a:t>alignat</a:t>
            </a:r>
            <a:r>
              <a:rPr lang="en-GB" sz="2400" dirty="0"/>
              <a:t>}</a:t>
            </a:r>
          </a:p>
        </p:txBody>
      </p:sp>
      <p:sp>
        <p:nvSpPr>
          <p:cNvPr id="10" name="TextBox 9">
            <a:extLst>
              <a:ext uri="{FF2B5EF4-FFF2-40B4-BE49-F238E27FC236}">
                <a16:creationId xmlns:a16="http://schemas.microsoft.com/office/drawing/2014/main" id="{D097C0CA-E4D8-D562-E09F-728DA289A07B}"/>
              </a:ext>
            </a:extLst>
          </p:cNvPr>
          <p:cNvSpPr txBox="1"/>
          <p:nvPr/>
        </p:nvSpPr>
        <p:spPr>
          <a:xfrm>
            <a:off x="10494578" y="2760"/>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645474"/>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1" name="Picture 10">
            <a:extLst>
              <a:ext uri="{FF2B5EF4-FFF2-40B4-BE49-F238E27FC236}">
                <a16:creationId xmlns:a16="http://schemas.microsoft.com/office/drawing/2014/main" id="{50D66BDF-114E-43F7-4E24-10F9955D66AA}"/>
              </a:ext>
            </a:extLst>
          </p:cNvPr>
          <p:cNvPicPr>
            <a:picLocks noChangeAspect="1"/>
          </p:cNvPicPr>
          <p:nvPr/>
        </p:nvPicPr>
        <p:blipFill>
          <a:blip r:embed="rId3"/>
          <a:stretch>
            <a:fillRect/>
          </a:stretch>
        </p:blipFill>
        <p:spPr>
          <a:xfrm>
            <a:off x="6189134" y="2500886"/>
            <a:ext cx="5875865" cy="2083640"/>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991710" y="1318578"/>
            <a:ext cx="3825129" cy="4401205"/>
          </a:xfrm>
          <a:prstGeom prst="rect">
            <a:avLst/>
          </a:prstGeom>
          <a:noFill/>
        </p:spPr>
        <p:txBody>
          <a:bodyPr wrap="square" rtlCol="0">
            <a:spAutoFit/>
          </a:bodyPr>
          <a:lstStyle/>
          <a:p>
            <a:r>
              <a:rPr lang="en-GB" sz="4000" dirty="0">
                <a:solidFill>
                  <a:schemeClr val="tx2">
                    <a:lumMod val="50000"/>
                    <a:lumOff val="50000"/>
                  </a:schemeClr>
                </a:solidFill>
              </a:rPr>
              <a:t>\$ </a:t>
            </a:r>
            <a:r>
              <a:rPr lang="en-GB" sz="4000" dirty="0">
                <a:solidFill>
                  <a:schemeClr val="accent3">
                    <a:lumMod val="60000"/>
                    <a:lumOff val="40000"/>
                  </a:schemeClr>
                </a:solidFill>
              </a:rPr>
              <a:t>   </a:t>
            </a:r>
            <a:r>
              <a:rPr lang="en-GB" sz="4000" dirty="0">
                <a:solidFill>
                  <a:schemeClr val="tx2">
                    <a:lumMod val="50000"/>
                    <a:lumOff val="50000"/>
                  </a:schemeClr>
                </a:solidFill>
              </a:rPr>
              <a:t>\&amp;    \% \</a:t>
            </a:r>
            <a:r>
              <a:rPr lang="en-GB" sz="4000" dirty="0" err="1">
                <a:solidFill>
                  <a:schemeClr val="tx2">
                    <a:lumMod val="50000"/>
                    <a:lumOff val="50000"/>
                  </a:schemeClr>
                </a:solidFill>
              </a:rPr>
              <a:t>textgreater</a:t>
            </a:r>
            <a:r>
              <a:rPr lang="en-GB" sz="4000" dirty="0">
                <a:solidFill>
                  <a:schemeClr val="tx2">
                    <a:lumMod val="50000"/>
                    <a:lumOff val="50000"/>
                  </a:schemeClr>
                </a:solidFill>
              </a:rPr>
              <a:t> </a:t>
            </a:r>
          </a:p>
          <a:p>
            <a:r>
              <a:rPr lang="en-GB" sz="4000" dirty="0">
                <a:solidFill>
                  <a:schemeClr val="tx2">
                    <a:lumMod val="50000"/>
                    <a:lumOff val="50000"/>
                  </a:schemeClr>
                </a:solidFill>
              </a:rPr>
              <a:t>\</a:t>
            </a:r>
            <a:r>
              <a:rPr lang="en-GB" sz="4000" dirty="0" err="1">
                <a:solidFill>
                  <a:schemeClr val="tx2">
                    <a:lumMod val="50000"/>
                    <a:lumOff val="50000"/>
                  </a:schemeClr>
                </a:solidFill>
              </a:rPr>
              <a:t>textbackslash</a:t>
            </a:r>
            <a:br>
              <a:rPr lang="en-GB" sz="4000" dirty="0">
                <a:solidFill>
                  <a:schemeClr val="accent3">
                    <a:lumMod val="60000"/>
                    <a:lumOff val="40000"/>
                  </a:schemeClr>
                </a:solidFill>
              </a:rPr>
            </a:br>
            <a:r>
              <a:rPr lang="en-GB" sz="4000" dirty="0">
                <a:solidFill>
                  <a:schemeClr val="accent1">
                    <a:lumMod val="60000"/>
                    <a:lumOff val="40000"/>
                  </a:schemeClr>
                </a:solidFill>
              </a:rPr>
              <a:t>\`</a:t>
            </a:r>
            <a:r>
              <a:rPr lang="en-GB" sz="4000" dirty="0">
                <a:solidFill>
                  <a:schemeClr val="accent3">
                    <a:lumMod val="60000"/>
                    <a:lumOff val="40000"/>
                  </a:schemeClr>
                </a:solidFill>
              </a:rPr>
              <a:t>{e} </a:t>
            </a:r>
            <a:r>
              <a:rPr lang="en-GB" sz="4000" dirty="0">
                <a:solidFill>
                  <a:schemeClr val="accent1">
                    <a:lumMod val="60000"/>
                    <a:lumOff val="40000"/>
                  </a:schemeClr>
                </a:solidFill>
              </a:rPr>
              <a:t>\’</a:t>
            </a:r>
            <a:r>
              <a:rPr lang="en-GB" sz="4000" dirty="0">
                <a:solidFill>
                  <a:schemeClr val="accent3">
                    <a:lumMod val="60000"/>
                    <a:lumOff val="40000"/>
                  </a:schemeClr>
                </a:solidFill>
              </a:rPr>
              <a:t>{a} </a:t>
            </a:r>
            <a:r>
              <a:rPr lang="en-GB" sz="4000" dirty="0">
                <a:solidFill>
                  <a:schemeClr val="accent1">
                    <a:lumMod val="60000"/>
                    <a:lumOff val="40000"/>
                  </a:schemeClr>
                </a:solidFill>
              </a:rPr>
              <a:t>\"</a:t>
            </a:r>
            <a:r>
              <a:rPr lang="en-GB" sz="4000" dirty="0">
                <a:solidFill>
                  <a:schemeClr val="accent3">
                    <a:lumMod val="60000"/>
                    <a:lumOff val="40000"/>
                  </a:schemeClr>
                </a:solidFill>
              </a:rPr>
              <a:t>{o}</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vec</a:t>
            </a:r>
            <a:r>
              <a:rPr lang="en-GB" sz="4000" dirty="0">
                <a:solidFill>
                  <a:schemeClr val="accent3">
                    <a:lumMod val="60000"/>
                    <a:lumOff val="40000"/>
                  </a:schemeClr>
                </a:solidFill>
              </a:rPr>
              <a:t>{v}$</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widetilde</a:t>
            </a:r>
            <a:r>
              <a:rPr lang="en-GB" sz="4000" dirty="0">
                <a:solidFill>
                  <a:schemeClr val="accent3">
                    <a:lumMod val="60000"/>
                    <a:lumOff val="40000"/>
                  </a:schemeClr>
                </a:solidFill>
              </a:rPr>
              <a:t>{</a:t>
            </a:r>
            <a:r>
              <a:rPr lang="en-GB" sz="4000" dirty="0" err="1">
                <a:solidFill>
                  <a:schemeClr val="accent3">
                    <a:lumMod val="60000"/>
                    <a:lumOff val="40000"/>
                  </a:schemeClr>
                </a:solidFill>
              </a:rPr>
              <a:t>oo</a:t>
            </a:r>
            <a:r>
              <a:rPr lang="en-GB" sz="4000" dirty="0">
                <a:solidFill>
                  <a:schemeClr val="accent3">
                    <a:lumMod val="60000"/>
                    <a:lumOff val="40000"/>
                  </a:schemeClr>
                </a:solidFill>
              </a:rPr>
              <a:t>}$</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widehat</a:t>
            </a:r>
            <a:r>
              <a:rPr lang="en-GB" sz="4000" dirty="0">
                <a:solidFill>
                  <a:schemeClr val="accent3">
                    <a:lumMod val="60000"/>
                    <a:lumOff val="40000"/>
                  </a:schemeClr>
                </a:solidFill>
              </a:rPr>
              <a:t>{</a:t>
            </a:r>
            <a:r>
              <a:rPr lang="en-GB" sz="4000" dirty="0" err="1">
                <a:solidFill>
                  <a:schemeClr val="accent3">
                    <a:lumMod val="60000"/>
                    <a:lumOff val="40000"/>
                  </a:schemeClr>
                </a:solidFill>
              </a:rPr>
              <a:t>abc</a:t>
            </a:r>
            <a:r>
              <a:rPr lang="en-GB" sz="4000" dirty="0">
                <a:solidFill>
                  <a:schemeClr val="accent3">
                    <a:lumMod val="60000"/>
                    <a:lumOff val="40000"/>
                  </a:schemeClr>
                </a:solidFill>
              </a:rPr>
              <a:t>}$ </a:t>
            </a:r>
          </a:p>
        </p:txBody>
      </p:sp>
      <p:pic>
        <p:nvPicPr>
          <p:cNvPr id="9" name="Picture 8">
            <a:extLst>
              <a:ext uri="{FF2B5EF4-FFF2-40B4-BE49-F238E27FC236}">
                <a16:creationId xmlns:a16="http://schemas.microsoft.com/office/drawing/2014/main" id="{9EF21710-19CD-9A3B-F989-41DBA016E3F3}"/>
              </a:ext>
            </a:extLst>
          </p:cNvPr>
          <p:cNvPicPr>
            <a:picLocks noChangeAspect="1"/>
          </p:cNvPicPr>
          <p:nvPr/>
        </p:nvPicPr>
        <p:blipFill>
          <a:blip r:embed="rId3"/>
          <a:stretch>
            <a:fillRect/>
          </a:stretch>
        </p:blipFill>
        <p:spPr>
          <a:xfrm>
            <a:off x="7337685" y="1318578"/>
            <a:ext cx="3624939" cy="4376451"/>
          </a:xfrm>
          <a:prstGeom prst="rect">
            <a:avLst/>
          </a:prstGeom>
        </p:spPr>
      </p:pic>
    </p:spTree>
    <p:extLst>
      <p:ext uri="{BB962C8B-B14F-4D97-AF65-F5344CB8AC3E}">
        <p14:creationId xmlns:p14="http://schemas.microsoft.com/office/powerpoint/2010/main" val="12692684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1DD05FC0-2C2C-FD0F-8999-73434437A86C}"/>
              </a:ext>
            </a:extLst>
          </p:cNvPr>
          <p:cNvSpPr/>
          <p:nvPr/>
        </p:nvSpPr>
        <p:spPr>
          <a:xfrm>
            <a:off x="325438" y="2081489"/>
            <a:ext cx="5880679" cy="3554819"/>
          </a:xfrm>
          <a:prstGeom prst="rect">
            <a:avLst/>
          </a:prstGeom>
        </p:spPr>
        <p:txBody>
          <a:bodyPr wrap="square">
            <a:spAutoFit/>
          </a:bodyPr>
          <a:lstStyle/>
          <a:p>
            <a:r>
              <a:rPr lang="en-GB" sz="2500" dirty="0">
                <a:solidFill>
                  <a:schemeClr val="tx2">
                    <a:lumMod val="50000"/>
                    <a:lumOff val="50000"/>
                  </a:schemeClr>
                </a:solidFill>
              </a:rPr>
              <a:t>\begin</a:t>
            </a:r>
            <a:r>
              <a:rPr lang="en-GB" sz="2500" dirty="0"/>
              <a:t>{</a:t>
            </a:r>
            <a:r>
              <a:rPr lang="en-GB" sz="2500" dirty="0">
                <a:solidFill>
                  <a:schemeClr val="accent4">
                    <a:lumMod val="75000"/>
                  </a:schemeClr>
                </a:solidFill>
              </a:rPr>
              <a:t>figure</a:t>
            </a:r>
            <a:r>
              <a:rPr lang="en-GB" sz="2500" dirty="0"/>
              <a:t>}[t]</a:t>
            </a: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centering</a:t>
            </a:r>
            <a:endParaRPr lang="en-GB" sz="2500" dirty="0">
              <a:solidFill>
                <a:schemeClr val="tx2">
                  <a:lumMod val="50000"/>
                  <a:lumOff val="50000"/>
                </a:schemeClr>
              </a:solidFill>
            </a:endParaRP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includegraphics</a:t>
            </a:r>
            <a:r>
              <a:rPr lang="en-GB" sz="2500" dirty="0"/>
              <a:t>[width=10cm]{</a:t>
            </a:r>
            <a:r>
              <a:rPr lang="en-GB" sz="2500" dirty="0" err="1"/>
              <a:t>Cat_Box</a:t>
            </a:r>
            <a:r>
              <a:rPr lang="en-GB" sz="2500" dirty="0"/>
              <a:t>}</a:t>
            </a:r>
          </a:p>
          <a:p>
            <a:endParaRPr lang="en-GB" sz="2500" dirty="0">
              <a:solidFill>
                <a:schemeClr val="tx2">
                  <a:lumMod val="50000"/>
                  <a:lumOff val="50000"/>
                </a:schemeClr>
              </a:solidFill>
            </a:endParaRPr>
          </a:p>
          <a:p>
            <a:r>
              <a:rPr lang="en-GB" sz="2500" dirty="0">
                <a:solidFill>
                  <a:schemeClr val="tx2">
                    <a:lumMod val="50000"/>
                    <a:lumOff val="50000"/>
                  </a:schemeClr>
                </a:solidFill>
              </a:rPr>
              <a:t>\caption</a:t>
            </a:r>
            <a:r>
              <a:rPr lang="en-GB" sz="2500" dirty="0"/>
              <a:t>{Cats!}</a:t>
            </a:r>
          </a:p>
          <a:p>
            <a:endParaRPr lang="en-GB" sz="2500" dirty="0">
              <a:solidFill>
                <a:schemeClr val="tx2">
                  <a:lumMod val="50000"/>
                  <a:lumOff val="50000"/>
                </a:schemeClr>
              </a:solidFill>
            </a:endParaRPr>
          </a:p>
          <a:p>
            <a:r>
              <a:rPr lang="en-GB" sz="2500" dirty="0">
                <a:solidFill>
                  <a:schemeClr val="tx2">
                    <a:lumMod val="50000"/>
                    <a:lumOff val="50000"/>
                  </a:schemeClr>
                </a:solidFill>
              </a:rPr>
              <a:t>\end</a:t>
            </a:r>
            <a:r>
              <a:rPr lang="en-GB" sz="2500" dirty="0"/>
              <a:t>{</a:t>
            </a:r>
            <a:r>
              <a:rPr lang="en-GB" sz="2500" dirty="0">
                <a:solidFill>
                  <a:schemeClr val="accent4">
                    <a:lumMod val="75000"/>
                  </a:schemeClr>
                </a:solidFill>
              </a:rPr>
              <a:t>figure</a:t>
            </a:r>
            <a:r>
              <a:rPr lang="en-GB" sz="2500" dirty="0"/>
              <a:t>}</a:t>
            </a:r>
          </a:p>
        </p:txBody>
      </p:sp>
      <p:pic>
        <p:nvPicPr>
          <p:cNvPr id="10" name="Picture 9">
            <a:extLst>
              <a:ext uri="{FF2B5EF4-FFF2-40B4-BE49-F238E27FC236}">
                <a16:creationId xmlns:a16="http://schemas.microsoft.com/office/drawing/2014/main" id="{E0C0D7D7-2B79-AC57-8F5C-658B14484430}"/>
              </a:ext>
            </a:extLst>
          </p:cNvPr>
          <p:cNvPicPr>
            <a:picLocks noChangeAspect="1"/>
          </p:cNvPicPr>
          <p:nvPr/>
        </p:nvPicPr>
        <p:blipFill>
          <a:blip r:embed="rId3"/>
          <a:stretch>
            <a:fillRect/>
          </a:stretch>
        </p:blipFill>
        <p:spPr>
          <a:xfrm>
            <a:off x="6206116" y="2487367"/>
            <a:ext cx="5148929" cy="3710139"/>
          </a:xfrm>
          <a:prstGeom prst="rect">
            <a:avLst/>
          </a:prstGeom>
        </p:spPr>
      </p:pic>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tx2">
                      <a:lumMod val="50000"/>
                      <a:lumOff val="50000"/>
                    </a:schemeClr>
                  </a:solidFill>
                </a:rPr>
                <a:t>\</a:t>
              </a:r>
              <a:r>
                <a:rPr lang="en-GB" sz="2500" dirty="0" err="1">
                  <a:solidFill>
                    <a:schemeClr val="tx2">
                      <a:lumMod val="50000"/>
                      <a:lumOff val="50000"/>
                    </a:schemeClr>
                  </a:solidFill>
                </a:rPr>
                <a:t>usepackage</a:t>
              </a:r>
              <a:r>
                <a:rPr lang="en-GB" sz="2500" dirty="0"/>
                <a:t>{</a:t>
              </a:r>
              <a:r>
                <a:rPr lang="en-GB" sz="2500" dirty="0" err="1">
                  <a:solidFill>
                    <a:schemeClr val="tx2">
                      <a:lumMod val="50000"/>
                      <a:lumOff val="50000"/>
                    </a:schemeClr>
                  </a:solidFill>
                </a:rPr>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graphicFrame>
        <p:nvGraphicFramePr>
          <p:cNvPr id="15" name="Table 14">
            <a:extLst>
              <a:ext uri="{FF2B5EF4-FFF2-40B4-BE49-F238E27FC236}">
                <a16:creationId xmlns:a16="http://schemas.microsoft.com/office/drawing/2014/main" id="{8CF41DF7-C6B8-0532-BC36-EEB983F19596}"/>
              </a:ext>
            </a:extLst>
          </p:cNvPr>
          <p:cNvGraphicFramePr>
            <a:graphicFrameLocks noGrp="1"/>
          </p:cNvGraphicFramePr>
          <p:nvPr>
            <p:extLst>
              <p:ext uri="{D42A27DB-BD31-4B8C-83A1-F6EECF244321}">
                <p14:modId xmlns:p14="http://schemas.microsoft.com/office/powerpoint/2010/main" val="2383071119"/>
              </p:ext>
            </p:extLst>
          </p:nvPr>
        </p:nvGraphicFramePr>
        <p:xfrm>
          <a:off x="6255545" y="949177"/>
          <a:ext cx="3613484" cy="1483360"/>
        </p:xfrm>
        <a:graphic>
          <a:graphicData uri="http://schemas.openxmlformats.org/drawingml/2006/table">
            <a:tbl>
              <a:tblPr firstRow="1" bandRow="1">
                <a:tableStyleId>{5C22544A-7EE6-4342-B048-85BDC9FD1C3A}</a:tableStyleId>
              </a:tblPr>
              <a:tblGrid>
                <a:gridCol w="1806742">
                  <a:extLst>
                    <a:ext uri="{9D8B030D-6E8A-4147-A177-3AD203B41FA5}">
                      <a16:colId xmlns:a16="http://schemas.microsoft.com/office/drawing/2014/main" val="1481811616"/>
                    </a:ext>
                  </a:extLst>
                </a:gridCol>
                <a:gridCol w="1806742">
                  <a:extLst>
                    <a:ext uri="{9D8B030D-6E8A-4147-A177-3AD203B41FA5}">
                      <a16:colId xmlns:a16="http://schemas.microsoft.com/office/drawing/2014/main" val="1642681238"/>
                    </a:ext>
                  </a:extLst>
                </a:gridCol>
              </a:tblGrid>
              <a:tr h="370840">
                <a:tc>
                  <a:txBody>
                    <a:bodyPr/>
                    <a:lstStyle/>
                    <a:p>
                      <a:r>
                        <a:rPr lang="en-GB" dirty="0"/>
                        <a:t>Specifier</a:t>
                      </a:r>
                    </a:p>
                  </a:txBody>
                  <a:tcPr/>
                </a:tc>
                <a:tc>
                  <a:txBody>
                    <a:bodyPr/>
                    <a:lstStyle/>
                    <a:p>
                      <a:r>
                        <a:rPr lang="en-GB" dirty="0"/>
                        <a:t>Position</a:t>
                      </a:r>
                    </a:p>
                  </a:txBody>
                  <a:tcPr/>
                </a:tc>
                <a:extLst>
                  <a:ext uri="{0D108BD9-81ED-4DB2-BD59-A6C34878D82A}">
                    <a16:rowId xmlns:a16="http://schemas.microsoft.com/office/drawing/2014/main" val="1192857270"/>
                  </a:ext>
                </a:extLst>
              </a:tr>
              <a:tr h="370840">
                <a:tc>
                  <a:txBody>
                    <a:bodyPr/>
                    <a:lstStyle/>
                    <a:p>
                      <a:r>
                        <a:rPr lang="en-GB" dirty="0"/>
                        <a:t>h</a:t>
                      </a:r>
                    </a:p>
                  </a:txBody>
                  <a:tcPr/>
                </a:tc>
                <a:tc>
                  <a:txBody>
                    <a:bodyPr/>
                    <a:lstStyle/>
                    <a:p>
                      <a:r>
                        <a:rPr lang="en-GB" dirty="0"/>
                        <a:t>“Here”</a:t>
                      </a:r>
                    </a:p>
                  </a:txBody>
                  <a:tcPr/>
                </a:tc>
                <a:extLst>
                  <a:ext uri="{0D108BD9-81ED-4DB2-BD59-A6C34878D82A}">
                    <a16:rowId xmlns:a16="http://schemas.microsoft.com/office/drawing/2014/main" val="838115744"/>
                  </a:ext>
                </a:extLst>
              </a:tr>
              <a:tr h="370840">
                <a:tc>
                  <a:txBody>
                    <a:bodyPr/>
                    <a:lstStyle/>
                    <a:p>
                      <a:r>
                        <a:rPr lang="en-GB" dirty="0"/>
                        <a:t>t</a:t>
                      </a:r>
                    </a:p>
                  </a:txBody>
                  <a:tcPr/>
                </a:tc>
                <a:tc>
                  <a:txBody>
                    <a:bodyPr/>
                    <a:lstStyle/>
                    <a:p>
                      <a:r>
                        <a:rPr lang="en-GB" dirty="0"/>
                        <a:t>Top of page</a:t>
                      </a:r>
                    </a:p>
                  </a:txBody>
                  <a:tcPr/>
                </a:tc>
                <a:extLst>
                  <a:ext uri="{0D108BD9-81ED-4DB2-BD59-A6C34878D82A}">
                    <a16:rowId xmlns:a16="http://schemas.microsoft.com/office/drawing/2014/main" val="2308305670"/>
                  </a:ext>
                </a:extLst>
              </a:tr>
              <a:tr h="370840">
                <a:tc>
                  <a:txBody>
                    <a:bodyPr/>
                    <a:lstStyle/>
                    <a:p>
                      <a:r>
                        <a:rPr lang="en-GB" dirty="0"/>
                        <a:t>b</a:t>
                      </a:r>
                    </a:p>
                  </a:txBody>
                  <a:tcPr/>
                </a:tc>
                <a:tc>
                  <a:txBody>
                    <a:bodyPr/>
                    <a:lstStyle/>
                    <a:p>
                      <a:r>
                        <a:rPr lang="en-GB" dirty="0"/>
                        <a:t>Bottom of page</a:t>
                      </a:r>
                    </a:p>
                  </a:txBody>
                  <a:tcPr/>
                </a:tc>
                <a:extLst>
                  <a:ext uri="{0D108BD9-81ED-4DB2-BD59-A6C34878D82A}">
                    <a16:rowId xmlns:a16="http://schemas.microsoft.com/office/drawing/2014/main" val="1956674032"/>
                  </a:ext>
                </a:extLst>
              </a:tr>
            </a:tbl>
          </a:graphicData>
        </a:graphic>
      </p:graphicFrame>
      <p:cxnSp>
        <p:nvCxnSpPr>
          <p:cNvPr id="16" name="Straight Arrow Connector 15">
            <a:extLst>
              <a:ext uri="{FF2B5EF4-FFF2-40B4-BE49-F238E27FC236}">
                <a16:creationId xmlns:a16="http://schemas.microsoft.com/office/drawing/2014/main" id="{69B7ED2F-E61D-845F-332D-6C8A1CFA4CD2}"/>
              </a:ext>
            </a:extLst>
          </p:cNvPr>
          <p:cNvCxnSpPr>
            <a:cxnSpLocks/>
          </p:cNvCxnSpPr>
          <p:nvPr/>
        </p:nvCxnSpPr>
        <p:spPr>
          <a:xfrm flipH="1">
            <a:off x="2503357" y="1668222"/>
            <a:ext cx="3752188" cy="6233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479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45BD10B3-E1A1-CE03-FA70-2D9687DF11FF}"/>
              </a:ext>
            </a:extLst>
          </p:cNvPr>
          <p:cNvPicPr>
            <a:picLocks noChangeAspect="1"/>
          </p:cNvPicPr>
          <p:nvPr/>
        </p:nvPicPr>
        <p:blipFill>
          <a:blip r:embed="rId3"/>
          <a:stretch>
            <a:fillRect/>
          </a:stretch>
        </p:blipFill>
        <p:spPr>
          <a:xfrm>
            <a:off x="6465467" y="1237838"/>
            <a:ext cx="5084454" cy="4810628"/>
          </a:xfrm>
          <a:prstGeom prst="rect">
            <a:avLst/>
          </a:prstGeom>
        </p:spPr>
      </p:pic>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spTree>
    <p:extLst>
      <p:ext uri="{BB962C8B-B14F-4D97-AF65-F5344CB8AC3E}">
        <p14:creationId xmlns:p14="http://schemas.microsoft.com/office/powerpoint/2010/main" val="1998128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Tree>
    <p:extLst>
      <p:ext uri="{BB962C8B-B14F-4D97-AF65-F5344CB8AC3E}">
        <p14:creationId xmlns:p14="http://schemas.microsoft.com/office/powerpoint/2010/main" val="6639065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Graphics Path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3" name="Content Placeholder 6">
            <a:extLst>
              <a:ext uri="{FF2B5EF4-FFF2-40B4-BE49-F238E27FC236}">
                <a16:creationId xmlns:a16="http://schemas.microsoft.com/office/drawing/2014/main" id="{6C905023-0CA5-32B3-EB40-8096F7B77F8C}"/>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You can set where LaTeX should look for the graphics to be used in your document</a:t>
            </a:r>
          </a:p>
          <a:p>
            <a:pPr marL="457200" indent="-457200">
              <a:buFont typeface="Arial" panose="020B0604020202020204" pitchFamily="34" charset="0"/>
              <a:buChar char="•"/>
            </a:pPr>
            <a:r>
              <a:rPr lang="en-GB" sz="2800" dirty="0"/>
              <a:t>Useful for separating figures for different chapters and the .</a:t>
            </a:r>
            <a:r>
              <a:rPr lang="en-GB" sz="2800" dirty="0" err="1"/>
              <a:t>tex</a:t>
            </a:r>
            <a:r>
              <a:rPr lang="en-GB" sz="2800" dirty="0"/>
              <a:t> files</a:t>
            </a:r>
          </a:p>
          <a:p>
            <a:pPr marL="457200" indent="-457200">
              <a:buFont typeface="Arial" panose="020B0604020202020204" pitchFamily="34" charset="0"/>
              <a:buChar char="•"/>
            </a:pPr>
            <a:r>
              <a:rPr lang="en-GB" sz="2800" dirty="0"/>
              <a:t>The command </a:t>
            </a:r>
            <a:r>
              <a:rPr lang="en-GB" sz="2800" dirty="0">
                <a:solidFill>
                  <a:schemeClr val="tx2">
                    <a:lumMod val="50000"/>
                    <a:lumOff val="50000"/>
                  </a:schemeClr>
                </a:solidFill>
              </a:rPr>
              <a:t>\</a:t>
            </a:r>
            <a:r>
              <a:rPr lang="en-GB" sz="2800" dirty="0" err="1">
                <a:solidFill>
                  <a:schemeClr val="tx2">
                    <a:lumMod val="50000"/>
                    <a:lumOff val="50000"/>
                  </a:schemeClr>
                </a:solidFill>
              </a:rPr>
              <a:t>graphicspath</a:t>
            </a:r>
            <a:r>
              <a:rPr lang="en-GB" sz="2800" dirty="0">
                <a:solidFill>
                  <a:schemeClr val="tx2">
                    <a:lumMod val="50000"/>
                    <a:lumOff val="50000"/>
                  </a:schemeClr>
                </a:solidFill>
              </a:rPr>
              <a:t> {{./FOLDER1/} {./FOLDER2/}} </a:t>
            </a:r>
            <a:r>
              <a:rPr lang="en-GB" sz="2800" dirty="0"/>
              <a:t>will tell LaTeX to look in the folders named “FOLDER1” and “FOLDER2” in the directory of the .</a:t>
            </a:r>
            <a:r>
              <a:rPr lang="en-GB" sz="2800" dirty="0" err="1"/>
              <a:t>tex</a:t>
            </a:r>
            <a:r>
              <a:rPr lang="en-GB" sz="2800" dirty="0"/>
              <a:t> file</a:t>
            </a:r>
            <a:endParaRPr lang="en-GB" sz="2400" dirty="0"/>
          </a:p>
          <a:p>
            <a:pPr lvl="1"/>
            <a:endParaRPr lang="en-GB" sz="1600" dirty="0"/>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4666650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9" name="Picture 8">
            <a:extLst>
              <a:ext uri="{FF2B5EF4-FFF2-40B4-BE49-F238E27FC236}">
                <a16:creationId xmlns:a16="http://schemas.microsoft.com/office/drawing/2014/main" id="{ACF4C362-E879-47B0-9F50-CB5555F4A0FB}"/>
              </a:ext>
            </a:extLst>
          </p:cNvPr>
          <p:cNvPicPr>
            <a:picLocks noChangeAspect="1"/>
          </p:cNvPicPr>
          <p:nvPr/>
        </p:nvPicPr>
        <p:blipFill>
          <a:blip r:embed="rId3"/>
          <a:stretch>
            <a:fillRect/>
          </a:stretch>
        </p:blipFill>
        <p:spPr>
          <a:xfrm>
            <a:off x="6453253" y="2241168"/>
            <a:ext cx="5027850" cy="2195919"/>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a large number of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Personalising References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57200" y="1417638"/>
            <a:ext cx="11250118" cy="4525963"/>
          </a:xfrm>
        </p:spPr>
        <p:txBody>
          <a:bodyPr/>
          <a:lstStyle/>
          <a:p>
            <a:pPr marL="342900" indent="-342900">
              <a:buFont typeface="Arial" panose="020B0604020202020204" pitchFamily="34" charset="0"/>
              <a:buChar char="•"/>
            </a:pPr>
            <a:r>
              <a:rPr lang="en-GB" sz="2800" dirty="0"/>
              <a:t>Capitalisation</a:t>
            </a:r>
          </a:p>
          <a:p>
            <a:pPr marL="504891" lvl="2" indent="-342900"/>
            <a:r>
              <a:rPr lang="en-GB" sz="2400" dirty="0">
                <a:solidFill>
                  <a:schemeClr val="tx2">
                    <a:lumMod val="50000"/>
                    <a:lumOff val="50000"/>
                  </a:schemeClr>
                </a:solidFill>
              </a:rPr>
              <a:t>{</a:t>
            </a:r>
            <a:r>
              <a:rPr lang="en-GB" sz="2400" dirty="0"/>
              <a:t>NASA</a:t>
            </a:r>
            <a:r>
              <a:rPr lang="en-GB" sz="2400" dirty="0">
                <a:solidFill>
                  <a:schemeClr val="tx2">
                    <a:lumMod val="50000"/>
                    <a:lumOff val="50000"/>
                  </a:schemeClr>
                </a:solidFill>
              </a:rPr>
              <a:t>}</a:t>
            </a:r>
          </a:p>
          <a:p>
            <a:pPr marL="342900" indent="-342900">
              <a:buFont typeface="Arial" panose="020B0604020202020204" pitchFamily="34" charset="0"/>
              <a:buChar char="•"/>
            </a:pPr>
            <a:r>
              <a:rPr lang="en-GB" sz="2800" dirty="0"/>
              <a:t>Accents</a:t>
            </a:r>
          </a:p>
          <a:p>
            <a:pPr marL="504891" lvl="2" indent="-342900"/>
            <a:r>
              <a:rPr lang="en-GB" sz="2400" dirty="0"/>
              <a:t>Ren</a:t>
            </a:r>
            <a:r>
              <a:rPr lang="en-GB" sz="2400" dirty="0">
                <a:solidFill>
                  <a:schemeClr val="tx2">
                    <a:lumMod val="50000"/>
                    <a:lumOff val="50000"/>
                  </a:schemeClr>
                </a:solidFill>
              </a:rPr>
              <a:t>\’</a:t>
            </a:r>
            <a:r>
              <a:rPr lang="en-GB" sz="2400" dirty="0"/>
              <a:t>{e}e</a:t>
            </a:r>
          </a:p>
          <a:p>
            <a:pPr marL="342900" indent="-342900">
              <a:buFont typeface="Arial" panose="020B0604020202020204" pitchFamily="34" charset="0"/>
              <a:buChar char="•"/>
            </a:pPr>
            <a:r>
              <a:rPr lang="en-GB" sz="2800" dirty="0"/>
              <a:t>Multiple Author names</a:t>
            </a:r>
          </a:p>
          <a:p>
            <a:pPr marL="504891" lvl="2" indent="-342900"/>
            <a:r>
              <a:rPr lang="en-GB" sz="2400" strike="sngStrike" dirty="0"/>
              <a:t> </a:t>
            </a:r>
            <a:r>
              <a:rPr lang="en-GB" sz="2400" strike="sngStrike" dirty="0">
                <a:solidFill>
                  <a:schemeClr val="tx2">
                    <a:lumMod val="50000"/>
                    <a:lumOff val="50000"/>
                  </a:schemeClr>
                </a:solidFill>
              </a:rPr>
              <a:t>author = </a:t>
            </a:r>
            <a:r>
              <a:rPr lang="en-GB" sz="2400" strike="sngStrike" dirty="0"/>
              <a:t>“Ernest Hemingway, R.L. Stine, J.R.R. Tolkien”</a:t>
            </a:r>
          </a:p>
          <a:p>
            <a:pPr marL="504891" lvl="2" indent="-342900"/>
            <a:r>
              <a:rPr lang="en-GB" sz="2400" dirty="0"/>
              <a:t> </a:t>
            </a:r>
            <a:r>
              <a:rPr lang="en-GB" sz="2400" dirty="0">
                <a:solidFill>
                  <a:schemeClr val="tx2">
                    <a:lumMod val="50000"/>
                    <a:lumOff val="50000"/>
                  </a:schemeClr>
                </a:solidFill>
              </a:rPr>
              <a:t>author = </a:t>
            </a:r>
            <a:r>
              <a:rPr lang="en-GB" sz="2400" dirty="0"/>
              <a:t>“Hemingway, Ernest; Stine, R.L.; Tolkien, J.R.R”</a:t>
            </a:r>
            <a:endParaRPr lang="en-GB" sz="2400" strike="sngStrike" dirty="0"/>
          </a:p>
          <a:p>
            <a:pPr marL="504891" lvl="2" indent="-342900"/>
            <a:r>
              <a:rPr lang="en-GB" sz="2400" dirty="0"/>
              <a:t> </a:t>
            </a:r>
            <a:r>
              <a:rPr lang="en-GB" sz="2400" dirty="0">
                <a:solidFill>
                  <a:schemeClr val="tx2">
                    <a:lumMod val="50000"/>
                    <a:lumOff val="50000"/>
                  </a:schemeClr>
                </a:solidFill>
              </a:rPr>
              <a:t>author = </a:t>
            </a:r>
            <a:r>
              <a:rPr lang="en-GB" sz="2400" dirty="0"/>
              <a:t>“Ernest Hemingway and R.L. Stine and J.R.R. Tolkien”</a:t>
            </a:r>
          </a:p>
          <a:p>
            <a:pPr lvl="1"/>
            <a:endParaRPr lang="en-GB" sz="1600" dirty="0"/>
          </a:p>
          <a:p>
            <a:pPr lvl="1"/>
            <a:endParaRPr lang="en-GB" sz="1600" dirty="0"/>
          </a:p>
        </p:txBody>
      </p:sp>
      <p:sp>
        <p:nvSpPr>
          <p:cNvPr id="10" name="TextBox 9">
            <a:extLst>
              <a:ext uri="{FF2B5EF4-FFF2-40B4-BE49-F238E27FC236}">
                <a16:creationId xmlns:a16="http://schemas.microsoft.com/office/drawing/2014/main" id="{9C991674-EAA7-4469-8E13-BEEF5FBC53D2}"/>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348485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2181613"/>
            <a:ext cx="5506420" cy="4154984"/>
          </a:xfrm>
          <a:prstGeom prst="rect">
            <a:avLst/>
          </a:prstGeom>
          <a:ln w="28575">
            <a:noFill/>
          </a:ln>
        </p:spPr>
        <p:txBody>
          <a:bodyPr wrap="square">
            <a:spAutoFit/>
          </a:bodyPr>
          <a:lstStyle/>
          <a:p>
            <a:r>
              <a:rPr lang="en-GB" sz="2400" dirty="0">
                <a:solidFill>
                  <a:schemeClr val="tx2">
                    <a:lumMod val="50000"/>
                    <a:lumOff val="50000"/>
                  </a:schemeClr>
                </a:solidFill>
              </a:rPr>
              <a:t>\section</a:t>
            </a:r>
            <a:r>
              <a:rPr lang="en-GB" sz="2400" dirty="0"/>
              <a:t>{List of Acronyms}</a:t>
            </a:r>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tx2">
                    <a:lumMod val="50000"/>
                    <a:lumOff val="50000"/>
                  </a:schemeClr>
                </a:solidFill>
              </a:rPr>
              <a:t>\</a:t>
            </a:r>
            <a:r>
              <a:rPr lang="en-GB" sz="2400" dirty="0" err="1">
                <a:solidFill>
                  <a:schemeClr val="tx2">
                    <a:lumMod val="50000"/>
                    <a:lumOff val="50000"/>
                  </a:schemeClr>
                </a:solidFill>
              </a:rPr>
              <a:t>acro</a:t>
            </a:r>
            <a:r>
              <a:rPr lang="en-GB" sz="2400" dirty="0"/>
              <a:t>{TLA}{Three Letter Acronym}</a:t>
            </a:r>
          </a:p>
          <a:p>
            <a:r>
              <a:rPr lang="en-GB" sz="2400" dirty="0">
                <a:solidFill>
                  <a:schemeClr val="tx2">
                    <a:lumMod val="50000"/>
                    <a:lumOff val="50000"/>
                  </a:schemeClr>
                </a:solidFill>
              </a:rPr>
              <a:t>\</a:t>
            </a:r>
            <a:r>
              <a:rPr lang="en-GB" sz="2400" dirty="0" err="1">
                <a:solidFill>
                  <a:schemeClr val="tx2">
                    <a:lumMod val="50000"/>
                    <a:lumOff val="50000"/>
                  </a:schemeClr>
                </a:solidFill>
              </a:rPr>
              <a:t>acro</a:t>
            </a:r>
            <a:r>
              <a:rPr lang="en-GB" sz="2400" dirty="0"/>
              <a:t>{ICL}{Imperial College London}</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acronym</a:t>
            </a:r>
            <a:r>
              <a:rPr lang="en-GB" sz="2400" dirty="0"/>
              <a:t>}</a:t>
            </a:r>
          </a:p>
          <a:p>
            <a:endParaRPr lang="en-GB" sz="2400" dirty="0"/>
          </a:p>
          <a:p>
            <a:r>
              <a:rPr lang="en-GB" sz="2400" dirty="0">
                <a:solidFill>
                  <a:schemeClr val="tx2">
                    <a:lumMod val="50000"/>
                    <a:lumOff val="50000"/>
                  </a:schemeClr>
                </a:solidFill>
              </a:rPr>
              <a:t>\section</a:t>
            </a:r>
            <a:r>
              <a:rPr lang="en-GB" sz="2400" dirty="0"/>
              <a:t>{Main Section}</a:t>
            </a:r>
          </a:p>
          <a:p>
            <a:r>
              <a:rPr lang="en-GB" sz="2400" dirty="0"/>
              <a:t>You may often find it useful to use a </a:t>
            </a:r>
            <a:r>
              <a:rPr lang="en-GB" sz="2400" dirty="0">
                <a:solidFill>
                  <a:schemeClr val="tx2">
                    <a:lumMod val="50000"/>
                    <a:lumOff val="50000"/>
                  </a:schemeClr>
                </a:solidFill>
              </a:rPr>
              <a:t>\ac</a:t>
            </a:r>
            <a:r>
              <a:rPr lang="en-GB" sz="2400" dirty="0"/>
              <a:t>{TLA}. Nothing is more useful that a </a:t>
            </a:r>
            <a:r>
              <a:rPr lang="en-GB" sz="2400" dirty="0">
                <a:solidFill>
                  <a:schemeClr val="tx2">
                    <a:lumMod val="50000"/>
                    <a:lumOff val="50000"/>
                  </a:schemeClr>
                </a:solidFill>
              </a:rPr>
              <a:t>\ac</a:t>
            </a:r>
            <a:r>
              <a:rPr lang="en-GB" sz="2400" dirty="0"/>
              <a:t>{TLA}, except many </a:t>
            </a:r>
            <a:r>
              <a:rPr lang="en-GB" sz="2400" dirty="0">
                <a:solidFill>
                  <a:schemeClr val="tx2">
                    <a:lumMod val="50000"/>
                    <a:lumOff val="50000"/>
                  </a:schemeClr>
                </a:solidFill>
              </a:rPr>
              <a:t>\ac</a:t>
            </a:r>
            <a:r>
              <a:rPr lang="en-GB" sz="2400" dirty="0"/>
              <a:t>{TLA}s. </a:t>
            </a:r>
            <a:r>
              <a:rPr lang="en-GB" sz="2400" dirty="0">
                <a:solidFill>
                  <a:schemeClr val="tx2">
                    <a:lumMod val="50000"/>
                    <a:lumOff val="50000"/>
                  </a:schemeClr>
                </a:solidFill>
              </a:rPr>
              <a:t>\ac</a:t>
            </a:r>
            <a:r>
              <a:rPr lang="en-GB" sz="2400" dirty="0"/>
              <a:t>{ICL} is a good </a:t>
            </a:r>
            <a:r>
              <a:rPr lang="en-GB" sz="2400" dirty="0">
                <a:solidFill>
                  <a:schemeClr val="tx2">
                    <a:lumMod val="50000"/>
                    <a:lumOff val="50000"/>
                  </a:schemeClr>
                </a:solidFill>
              </a:rPr>
              <a:t>\ac</a:t>
            </a:r>
            <a:r>
              <a:rPr lang="en-GB" sz="2400" dirty="0"/>
              <a:t>{TLA}.</a:t>
            </a:r>
          </a:p>
        </p:txBody>
      </p:sp>
      <p:pic>
        <p:nvPicPr>
          <p:cNvPr id="12" name="Picture 11" descr="A screenshot of a cell phone&#10;&#10;Description automatically generated">
            <a:extLst>
              <a:ext uri="{FF2B5EF4-FFF2-40B4-BE49-F238E27FC236}">
                <a16:creationId xmlns:a16="http://schemas.microsoft.com/office/drawing/2014/main" id="{FFD08429-0155-1EE3-5974-B47A10E02C66}"/>
              </a:ext>
            </a:extLst>
          </p:cNvPr>
          <p:cNvPicPr>
            <a:picLocks noChangeAspect="1"/>
          </p:cNvPicPr>
          <p:nvPr/>
        </p:nvPicPr>
        <p:blipFill>
          <a:blip r:embed="rId3"/>
          <a:stretch>
            <a:fillRect/>
          </a:stretch>
        </p:blipFill>
        <p:spPr>
          <a:xfrm>
            <a:off x="6445771" y="2278567"/>
            <a:ext cx="5085149" cy="2516285"/>
          </a:xfrm>
          <a:prstGeom prst="rect">
            <a:avLst/>
          </a:prstGeom>
        </p:spPr>
      </p:pic>
      <p:grpSp>
        <p:nvGrpSpPr>
          <p:cNvPr id="13" name="Group 12">
            <a:extLst>
              <a:ext uri="{FF2B5EF4-FFF2-40B4-BE49-F238E27FC236}">
                <a16:creationId xmlns:a16="http://schemas.microsoft.com/office/drawing/2014/main" id="{9B54B372-B89D-20C6-9F90-C60ACFF23D09}"/>
              </a:ext>
            </a:extLst>
          </p:cNvPr>
          <p:cNvGrpSpPr/>
          <p:nvPr/>
        </p:nvGrpSpPr>
        <p:grpSpPr>
          <a:xfrm>
            <a:off x="279782" y="1324335"/>
            <a:ext cx="3737579" cy="800219"/>
            <a:chOff x="279783" y="1594601"/>
            <a:chExt cx="2562514" cy="800219"/>
          </a:xfrm>
        </p:grpSpPr>
        <p:sp>
          <p:nvSpPr>
            <p:cNvPr id="14" name="TextBox 13">
              <a:extLst>
                <a:ext uri="{FF2B5EF4-FFF2-40B4-BE49-F238E27FC236}">
                  <a16:creationId xmlns:a16="http://schemas.microsoft.com/office/drawing/2014/main" id="{5AC2D068-F1F8-AA6F-AB4D-10B7421BE830}"/>
                </a:ext>
              </a:extLst>
            </p:cNvPr>
            <p:cNvSpPr txBox="1"/>
            <p:nvPr/>
          </p:nvSpPr>
          <p:spPr>
            <a:xfrm>
              <a:off x="279784" y="1594601"/>
              <a:ext cx="1155621" cy="338554"/>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3" y="1933155"/>
              <a:ext cx="2562514"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a:solidFill>
                    <a:schemeClr val="tx2">
                      <a:lumMod val="50000"/>
                      <a:lumOff val="50000"/>
                    </a:schemeClr>
                  </a:solidFill>
                </a:rPr>
                <a:t>acronym</a:t>
              </a:r>
              <a:r>
                <a:rPr lang="en-GB" sz="2400" dirty="0"/>
                <a:t>}</a:t>
              </a:r>
            </a:p>
          </p:txBody>
        </p:sp>
      </p:grpSp>
    </p:spTree>
    <p:extLst>
      <p:ext uri="{BB962C8B-B14F-4D97-AF65-F5344CB8AC3E}">
        <p14:creationId xmlns:p14="http://schemas.microsoft.com/office/powerpoint/2010/main" val="36672191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9" name="Picture 8">
            <a:extLst>
              <a:ext uri="{FF2B5EF4-FFF2-40B4-BE49-F238E27FC236}">
                <a16:creationId xmlns:a16="http://schemas.microsoft.com/office/drawing/2014/main" id="{B7F7BB7C-4DC8-E2A3-459B-EBC2BA450AF7}"/>
              </a:ext>
            </a:extLst>
          </p:cNvPr>
          <p:cNvPicPr>
            <a:picLocks noChangeAspect="1"/>
          </p:cNvPicPr>
          <p:nvPr/>
        </p:nvPicPr>
        <p:blipFill>
          <a:blip r:embed="rId3"/>
          <a:stretch>
            <a:fillRect/>
          </a:stretch>
        </p:blipFill>
        <p:spPr>
          <a:xfrm>
            <a:off x="1015936" y="1215827"/>
            <a:ext cx="9954756" cy="4874616"/>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Journal Submission</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sp>
        <p:nvSpPr>
          <p:cNvPr id="3" name="TextBox 2">
            <a:extLst>
              <a:ext uri="{FF2B5EF4-FFF2-40B4-BE49-F238E27FC236}">
                <a16:creationId xmlns:a16="http://schemas.microsoft.com/office/drawing/2014/main" id="{7481F011-DD05-62A3-0262-A7A05135409A}"/>
              </a:ext>
            </a:extLst>
          </p:cNvPr>
          <p:cNvSpPr txBox="1"/>
          <p:nvPr/>
        </p:nvSpPr>
        <p:spPr>
          <a:xfrm>
            <a:off x="325438" y="1297571"/>
            <a:ext cx="4979248" cy="2400657"/>
          </a:xfrm>
          <a:prstGeom prst="rect">
            <a:avLst/>
          </a:prstGeom>
          <a:noFill/>
        </p:spPr>
        <p:txBody>
          <a:bodyPr wrap="none" rtlCol="0">
            <a:spAutoFit/>
          </a:bodyPr>
          <a:lstStyle/>
          <a:p>
            <a:pPr marL="457200" indent="-457200">
              <a:buFont typeface="Arial" panose="020B0604020202020204" pitchFamily="34" charset="0"/>
              <a:buChar char="•"/>
            </a:pPr>
            <a:r>
              <a:rPr lang="en-GB" sz="3000" dirty="0"/>
              <a:t>Journal </a:t>
            </a:r>
            <a:r>
              <a:rPr lang="en-GB" sz="3000" dirty="0" err="1"/>
              <a:t>documentclasses</a:t>
            </a:r>
            <a:endParaRPr lang="en-GB" sz="3000" dirty="0"/>
          </a:p>
          <a:p>
            <a:pPr marL="457200" indent="-457200">
              <a:buFont typeface="Arial" panose="020B0604020202020204" pitchFamily="34" charset="0"/>
              <a:buChar char="•"/>
            </a:pPr>
            <a:r>
              <a:rPr lang="en-GB" sz="3000" dirty="0"/>
              <a:t>Submit your source files</a:t>
            </a:r>
          </a:p>
          <a:p>
            <a:pPr marL="457200" indent="-457200">
              <a:buFont typeface="Arial" panose="020B0604020202020204" pitchFamily="34" charset="0"/>
              <a:buChar char="•"/>
            </a:pPr>
            <a:r>
              <a:rPr lang="en-GB" sz="3000" dirty="0"/>
              <a:t>Perfection not required</a:t>
            </a:r>
          </a:p>
          <a:p>
            <a:endParaRPr lang="en-GB" sz="3000" dirty="0"/>
          </a:p>
          <a:p>
            <a:endParaRPr lang="en-GB" sz="3000" dirty="0"/>
          </a:p>
        </p:txBody>
      </p:sp>
    </p:spTree>
    <p:extLst>
      <p:ext uri="{BB962C8B-B14F-4D97-AF65-F5344CB8AC3E}">
        <p14:creationId xmlns:p14="http://schemas.microsoft.com/office/powerpoint/2010/main" val="5061640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7/8/2025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42</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What is LaTeX?</a:t>
            </a:r>
          </a:p>
          <a:p>
            <a:pPr marL="457200" indent="-457200" fontAlgn="base">
              <a:spcBef>
                <a:spcPts val="600"/>
              </a:spcBef>
              <a:spcAft>
                <a:spcPts val="600"/>
              </a:spcAft>
              <a:buFont typeface="Arial" panose="020B0604020202020204" pitchFamily="34" charset="0"/>
              <a:buChar char="•"/>
            </a:pPr>
            <a:r>
              <a:rPr lang="en-US" sz="3200" dirty="0"/>
              <a:t>How do I use it?</a:t>
            </a:r>
          </a:p>
          <a:p>
            <a:pPr marL="457200" indent="-457200" fontAlgn="base">
              <a:spcBef>
                <a:spcPts val="600"/>
              </a:spcBef>
              <a:spcAft>
                <a:spcPts val="600"/>
              </a:spcAft>
              <a:buFont typeface="Arial" panose="020B0604020202020204" pitchFamily="34" charset="0"/>
              <a:buChar char="•"/>
            </a:pPr>
            <a:r>
              <a:rPr lang="en-US" sz="3200" dirty="0"/>
              <a:t>Why would I use it?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1984259"/>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8" y="1675410"/>
            <a:ext cx="6625653" cy="3753401"/>
            <a:chOff x="4905097" y="1466347"/>
            <a:chExt cx="6625653" cy="2653406"/>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283708"/>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accent4">
                      <a:lumMod val="75000"/>
                    </a:schemeClr>
                  </a:solidFill>
                  <a:cs typeface="Courier New" panose="02070309020205020404" pitchFamily="49" charset="0"/>
                </a:rPr>
                <a:t>12pt,a4paper</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accent4">
                      <a:lumMod val="75000"/>
                    </a:schemeClr>
                  </a:solidFill>
                  <a:cs typeface="Courier New" panose="02070309020205020404" pitchFamily="49" charset="0"/>
                </a:rPr>
                <a:t>citecolor</a:t>
              </a:r>
              <a:r>
                <a:rPr lang="en-GB" sz="2800" dirty="0">
                  <a:solidFill>
                    <a:schemeClr val="accent4">
                      <a:lumMod val="75000"/>
                    </a:schemeClr>
                  </a:solidFill>
                  <a:cs typeface="Courier New" panose="02070309020205020404" pitchFamily="49" charset="0"/>
                </a:rPr>
                <a:t>=black</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hyperref</a:t>
              </a:r>
              <a:r>
                <a:rPr lang="en-GB" sz="2800" dirty="0">
                  <a:cs typeface="Courier New" panose="02070309020205020404" pitchFamily="49" charset="0"/>
                </a:rPr>
                <a:t>}</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7" y="2836045"/>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0248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08/07/2025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95150" y="1775225"/>
            <a:ext cx="4858539" cy="3046988"/>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Some text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a:t>
            </a:r>
            <a:r>
              <a:rPr lang="en-GB" sz="3200" dirty="0">
                <a:solidFill>
                  <a:srgbClr val="FF0000"/>
                </a:solidFill>
                <a:latin typeface="+mj-lt"/>
                <a:cs typeface="Courier New" panose="02070309020205020404" pitchFamily="49" charset="0"/>
              </a:rPr>
              <a:t> </a:t>
            </a:r>
            <a:r>
              <a:rPr lang="en-GB" sz="3200" dirty="0">
                <a:latin typeface="+mj-lt"/>
                <a:cs typeface="Courier New" panose="02070309020205020404" pitchFamily="49" charset="0"/>
              </a:rPr>
              <a:t>On</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More text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Even More Text</a:t>
            </a:r>
            <a:endParaRPr lang="en-GB" sz="3200" dirty="0">
              <a:solidFill>
                <a:srgbClr val="0070C0"/>
              </a:solidFill>
            </a:endParaRPr>
          </a:p>
        </p:txBody>
      </p:sp>
      <p:pic>
        <p:nvPicPr>
          <p:cNvPr id="10" name="Picture 9">
            <a:extLst>
              <a:ext uri="{FF2B5EF4-FFF2-40B4-BE49-F238E27FC236}">
                <a16:creationId xmlns:a16="http://schemas.microsoft.com/office/drawing/2014/main" id="{4069C0E7-D839-29F4-5C10-5AEFA271DBA8}"/>
              </a:ext>
            </a:extLst>
          </p:cNvPr>
          <p:cNvPicPr>
            <a:picLocks noChangeAspect="1"/>
          </p:cNvPicPr>
          <p:nvPr/>
        </p:nvPicPr>
        <p:blipFill>
          <a:blip r:embed="rId3"/>
          <a:stretch>
            <a:fillRect/>
          </a:stretch>
        </p:blipFill>
        <p:spPr>
          <a:xfrm>
            <a:off x="6489338" y="1030066"/>
            <a:ext cx="3377938" cy="4963763"/>
          </a:xfrm>
          <a:prstGeom prst="rect">
            <a:avLst/>
          </a:prstGeom>
        </p:spPr>
      </p:pic>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491314"/>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690</TotalTime>
  <Words>9171</Words>
  <Application>Microsoft Office PowerPoint</Application>
  <PresentationFormat>Widescreen</PresentationFormat>
  <Paragraphs>684</Paragraphs>
  <Slides>43</Slides>
  <Notes>39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9" baseType="lpstr">
      <vt:lpstr>Courier New</vt:lpstr>
      <vt:lpstr>Arial</vt:lpstr>
      <vt:lpstr>Calibri</vt:lpstr>
      <vt:lpstr>Times New Roman</vt:lpstr>
      <vt:lpstr>ICL PPT Theme</vt:lpstr>
      <vt:lpstr>Bitmap Image</vt:lpstr>
      <vt:lpstr>Introduction to LaTeX</vt:lpstr>
      <vt:lpstr>Important Information on Marking your Attendance on Inkpath</vt:lpstr>
      <vt:lpstr>Learning Outcomes</vt:lpstr>
      <vt:lpstr>Using this PowerPoint</vt:lpstr>
      <vt:lpstr>LaTeX</vt:lpstr>
      <vt:lpstr>Overleaf</vt:lpstr>
      <vt:lpstr>Creating a Document</vt:lpstr>
      <vt:lpstr>Paragraphs</vt:lpstr>
      <vt:lpstr>Sections</vt:lpstr>
      <vt:lpstr>Chapters</vt:lpstr>
      <vt:lpstr>Table of Contents</vt:lpstr>
      <vt:lpstr>List of Tables and Figures</vt:lpstr>
      <vt:lpstr>Section and Chapter Depth</vt:lpstr>
      <vt:lpstr>Section and Chapter Depth</vt:lpstr>
      <vt:lpstr>Modifying Text</vt:lpstr>
      <vt:lpstr>Lists</vt:lpstr>
      <vt:lpstr>Equations</vt:lpstr>
      <vt:lpstr>Mathmode Commands</vt:lpstr>
      <vt:lpstr>Aligning Equations</vt:lpstr>
      <vt:lpstr>Special Characters</vt:lpstr>
      <vt:lpstr>Figures</vt:lpstr>
      <vt:lpstr>Subfigures</vt:lpstr>
      <vt:lpstr>Short Captions</vt:lpstr>
      <vt:lpstr>Graphics Path</vt:lpstr>
      <vt:lpstr>Tables</vt:lpstr>
      <vt:lpstr>Referencing</vt:lpstr>
      <vt:lpstr>Splitting Your Document</vt:lpstr>
      <vt:lpstr>Splitting Your Document</vt:lpstr>
      <vt:lpstr>Splitting Your Document</vt:lpstr>
      <vt:lpstr>Bibliography Management</vt:lpstr>
      <vt:lpstr>Referencing</vt:lpstr>
      <vt:lpstr>Referencing</vt:lpstr>
      <vt:lpstr>Personalising References</vt:lpstr>
      <vt:lpstr>More Ways to Cite</vt:lpstr>
      <vt:lpstr>Bibliography Gotchas</vt:lpstr>
      <vt:lpstr>Hyperlinks</vt:lpstr>
      <vt:lpstr>Acronyms</vt:lpstr>
      <vt:lpstr>Custom Commands</vt:lpstr>
      <vt:lpstr>LaTeX Errors</vt:lpstr>
      <vt:lpstr>Journal Submission </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2025-07-08T14:55:07Z</dcterms:modified>
</cp:coreProperties>
</file>